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56" r:id="rId2"/>
    <p:sldId id="257" r:id="rId3"/>
    <p:sldId id="258" r:id="rId4"/>
    <p:sldId id="278" r:id="rId5"/>
    <p:sldId id="280" r:id="rId6"/>
    <p:sldId id="281" r:id="rId7"/>
    <p:sldId id="290" r:id="rId8"/>
    <p:sldId id="292" r:id="rId9"/>
    <p:sldId id="291" r:id="rId10"/>
    <p:sldId id="285" r:id="rId11"/>
    <p:sldId id="289" r:id="rId12"/>
    <p:sldId id="286" r:id="rId13"/>
    <p:sldId id="294" r:id="rId14"/>
    <p:sldId id="293" r:id="rId15"/>
    <p:sldId id="277"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jkXbwqSP49WQr0ra5LxwXMWsxph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D48974-76CB-48C0-AB22-CCA9290114FC}">
  <a:tblStyle styleId="{77D48974-76CB-48C0-AB22-CCA9290114FC}" styleName="Table_0">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4FE"/>
          </a:solidFill>
        </a:fill>
      </a:tcStyle>
    </a:wholeTbl>
    <a:band1H>
      <a:tcTxStyle/>
      <a:tcStyle>
        <a:tcBdr/>
        <a:fill>
          <a:solidFill>
            <a:srgbClr val="CFE9FD"/>
          </a:solidFill>
        </a:fill>
      </a:tcStyle>
    </a:band1H>
    <a:band2H>
      <a:tcTxStyle/>
      <a:tcStyle>
        <a:tcBdr/>
      </a:tcStyle>
    </a:band2H>
    <a:band1V>
      <a:tcTxStyle/>
      <a:tcStyle>
        <a:tcBdr/>
        <a:fill>
          <a:solidFill>
            <a:srgbClr val="CFE9FD"/>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6"/>
          </a:solidFill>
        </a:fill>
      </a:tcStyle>
    </a:lastCol>
    <a:firstCol>
      <a:tcTxStyle b="on" i="off">
        <a:font>
          <a:latin typeface="Trebuchet MS"/>
          <a:ea typeface="Trebuchet MS"/>
          <a:cs typeface="Trebuchet MS"/>
        </a:font>
        <a:schemeClr val="lt1"/>
      </a:tcTxStyle>
      <a:tcStyle>
        <a:tcBdr/>
        <a:fill>
          <a:solidFill>
            <a:schemeClr val="accent6"/>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8" Type="http://customschemas.google.com/relationships/presentationmetadata" Target="metadata"/><Relationship Id="rId10"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63FE2307-591B-1A13-FDE7-00B5B7EC7BE8}"/>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AB76F870-1C8D-EEEF-1743-D0EDB1A83C7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3D6714F5-2CF9-4BD9-761E-6084BA9E04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756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5D328898-D130-1AF9-548B-ECE5AB507168}"/>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ECBC1A59-EF7F-730D-4BBF-574A6490E08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88ECB228-244F-5201-3066-360E97B2850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5794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3CC476A5-040E-B5CC-FDDE-23AB4E2AF902}"/>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BE64BBFA-8D92-420D-1007-A9EC8BC048F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64C27CE7-96D3-1949-1A77-536F1048291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42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AB3BE4A0-0FE6-ED76-3D86-FC77B64A389A}"/>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FD96E0A5-7A16-0610-720D-66B44D34F95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B7B9A868-991B-EFA5-BDAB-94B15CF7BA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91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03C5BB43-4105-0102-09C4-BE7BFED103C2}"/>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25566638-1FFD-8B4B-B76A-5F710CEF0F2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289F31A3-2559-CD6B-6974-9AFFF578A45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2017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4E2DE099-7F28-794D-A4A2-D6606C654E85}"/>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FA1823DB-CA6B-BA01-6E72-3BB5E3A5326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CB80081C-60E7-17F1-28C7-F2CBAA40034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702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726F5AE3-3C26-8711-6A8B-AB24CD5A68D7}"/>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9001F76B-7DB8-33C7-E3F6-1AB97AEC176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AAF7F320-4360-F992-7529-551FACFBA2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417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C342DB0A-B647-4E0A-CA95-817D777B6F07}"/>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27551709-A3F5-B691-8A72-37E588C7B72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5C7C24BB-D350-BC3C-2981-DDA0A38756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060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5A610CA9-D6F7-D09D-669E-E2DDEE2D9CC0}"/>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4DE1673C-9055-4524-FA4B-BE831521AD6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98A5A432-6051-ECDA-050A-FCB8959B25A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373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01C467AE-57DE-6CEF-5EEF-ABBD93396172}"/>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24CD0BCA-5AAA-E0E7-2C96-3844912916D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B8C2D5C2-42BB-14B2-1311-1ED9D5E723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1279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446D535A-000D-C2EC-EF95-6AD6E60C351C}"/>
            </a:ext>
          </a:extLst>
        </p:cNvPr>
        <p:cNvGrpSpPr/>
        <p:nvPr/>
      </p:nvGrpSpPr>
      <p:grpSpPr>
        <a:xfrm>
          <a:off x="0" y="0"/>
          <a:ext cx="0" cy="0"/>
          <a:chOff x="0" y="0"/>
          <a:chExt cx="0" cy="0"/>
        </a:xfrm>
      </p:grpSpPr>
      <p:sp>
        <p:nvSpPr>
          <p:cNvPr id="159" name="Google Shape;159;p3:notes">
            <a:extLst>
              <a:ext uri="{FF2B5EF4-FFF2-40B4-BE49-F238E27FC236}">
                <a16:creationId xmlns:a16="http://schemas.microsoft.com/office/drawing/2014/main" id="{9E74F209-FBC5-9729-F91A-263236B2785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3:notes">
            <a:extLst>
              <a:ext uri="{FF2B5EF4-FFF2-40B4-BE49-F238E27FC236}">
                <a16:creationId xmlns:a16="http://schemas.microsoft.com/office/drawing/2014/main" id="{C87C87EF-C5D1-CB63-42BC-05981F2A27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9298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grpSp>
        <p:nvGrpSpPr>
          <p:cNvPr id="27" name="Google Shape;27;p24"/>
          <p:cNvGrpSpPr/>
          <p:nvPr/>
        </p:nvGrpSpPr>
        <p:grpSpPr>
          <a:xfrm>
            <a:off x="0" y="-8467"/>
            <a:ext cx="12192000" cy="6866467"/>
            <a:chOff x="0" y="-8467"/>
            <a:chExt cx="12192000" cy="6866467"/>
          </a:xfrm>
        </p:grpSpPr>
        <p:cxnSp>
          <p:nvCxnSpPr>
            <p:cNvPr id="28" name="Google Shape;28;p24"/>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9" name="Google Shape;29;p2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0" name="Google Shape;30;p2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1" name="Google Shape;31;p2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2" name="Google Shape;32;p2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4A7B29">
                <a:alpha val="69803"/>
              </a:srgbClr>
            </a:solidFill>
            <a:ln>
              <a:noFill/>
            </a:ln>
          </p:spPr>
        </p:sp>
        <p:sp>
          <p:nvSpPr>
            <p:cNvPr id="34" name="Google Shape;34;p2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C1DF87">
                <a:alpha val="69803"/>
              </a:srgbClr>
            </a:solidFill>
            <a:ln>
              <a:noFill/>
            </a:ln>
          </p:spPr>
        </p:sp>
        <p:sp>
          <p:nvSpPr>
            <p:cNvPr id="35" name="Google Shape;35;p2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6" name="Google Shape;36;p2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4"/>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4"/>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4"/>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40" name="Google Shape;40;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4"/>
        <p:cNvGrpSpPr/>
        <p:nvPr/>
      </p:nvGrpSpPr>
      <p:grpSpPr>
        <a:xfrm>
          <a:off x="0" y="0"/>
          <a:ext cx="0" cy="0"/>
          <a:chOff x="0" y="0"/>
          <a:chExt cx="0" cy="0"/>
        </a:xfrm>
      </p:grpSpPr>
      <p:sp>
        <p:nvSpPr>
          <p:cNvPr id="95" name="Google Shape;95;p33"/>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3"/>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7" name="Google Shape;97;p3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4"/>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03" name="Google Shape;103;p34"/>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4" name="Google Shape;104;p3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7" name="Google Shape;107;p3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C1DF87"/>
                </a:solidFill>
                <a:latin typeface="Arial"/>
                <a:ea typeface="Arial"/>
                <a:cs typeface="Arial"/>
                <a:sym typeface="Arial"/>
              </a:rPr>
              <a:t>“</a:t>
            </a:r>
            <a:endParaRPr/>
          </a:p>
        </p:txBody>
      </p:sp>
      <p:sp>
        <p:nvSpPr>
          <p:cNvPr id="108" name="Google Shape;108;p3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C1DF87"/>
                </a:solidFill>
                <a:latin typeface="Arial"/>
                <a:ea typeface="Arial"/>
                <a:cs typeface="Arial"/>
                <a:sym typeface="Arial"/>
              </a:rPr>
              <a:t>”</a:t>
            </a:r>
            <a:endParaRPr sz="1800">
              <a:solidFill>
                <a:srgbClr val="C1DF87"/>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35"/>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35"/>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2" name="Google Shape;112;p3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36"/>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6"/>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8" name="Google Shape;118;p36"/>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9" name="Google Shape;119;p3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36"/>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C1DF87"/>
                </a:solidFill>
                <a:latin typeface="Arial"/>
                <a:ea typeface="Arial"/>
                <a:cs typeface="Arial"/>
                <a:sym typeface="Arial"/>
              </a:rPr>
              <a:t>“</a:t>
            </a:r>
            <a:endParaRPr/>
          </a:p>
        </p:txBody>
      </p:sp>
      <p:sp>
        <p:nvSpPr>
          <p:cNvPr id="123" name="Google Shape;123;p36"/>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C1DF87"/>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4"/>
        <p:cNvGrpSpPr/>
        <p:nvPr/>
      </p:nvGrpSpPr>
      <p:grpSpPr>
        <a:xfrm>
          <a:off x="0" y="0"/>
          <a:ext cx="0" cy="0"/>
          <a:chOff x="0" y="0"/>
          <a:chExt cx="0" cy="0"/>
        </a:xfrm>
      </p:grpSpPr>
      <p:sp>
        <p:nvSpPr>
          <p:cNvPr id="125" name="Google Shape;125;p37"/>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7"/>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7" name="Google Shape;127;p37"/>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8" name="Google Shape;128;p3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3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8"/>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4" name="Google Shape;134;p3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39"/>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9"/>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0" name="Google Shape;140;p3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3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2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2" name="Google Shape;52;p2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3" name="Google Shape;53;p2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4" name="Google Shape;54;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0" name="Google Shape;60;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28"/>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8"/>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66" name="Google Shape;66;p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9"/>
        <p:cNvGrpSpPr/>
        <p:nvPr/>
      </p:nvGrpSpPr>
      <p:grpSpPr>
        <a:xfrm>
          <a:off x="0" y="0"/>
          <a:ext cx="0" cy="0"/>
          <a:chOff x="0" y="0"/>
          <a:chExt cx="0" cy="0"/>
        </a:xfrm>
      </p:grpSpPr>
      <p:sp>
        <p:nvSpPr>
          <p:cNvPr id="70" name="Google Shape;70;p2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2" name="Google Shape;72;p29"/>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3" name="Google Shape;73;p2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3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0"/>
        <p:cNvGrpSpPr/>
        <p:nvPr/>
      </p:nvGrpSpPr>
      <p:grpSpPr>
        <a:xfrm>
          <a:off x="0" y="0"/>
          <a:ext cx="0" cy="0"/>
          <a:chOff x="0" y="0"/>
          <a:chExt cx="0" cy="0"/>
        </a:xfrm>
      </p:grpSpPr>
      <p:sp>
        <p:nvSpPr>
          <p:cNvPr id="81" name="Google Shape;81;p31"/>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1"/>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83" name="Google Shape;83;p31"/>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4" name="Google Shape;84;p3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3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32"/>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2"/>
          <p:cNvSpPr>
            <a:spLocks noGrp="1"/>
          </p:cNvSpPr>
          <p:nvPr>
            <p:ph type="pic" idx="2"/>
          </p:nvPr>
        </p:nvSpPr>
        <p:spPr>
          <a:xfrm>
            <a:off x="677334" y="609600"/>
            <a:ext cx="8596668" cy="3845718"/>
          </a:xfrm>
          <a:prstGeom prst="rect">
            <a:avLst/>
          </a:prstGeom>
          <a:noFill/>
          <a:ln>
            <a:noFill/>
          </a:ln>
        </p:spPr>
      </p:sp>
      <p:sp>
        <p:nvSpPr>
          <p:cNvPr id="90" name="Google Shape;90;p32"/>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1" name="Google Shape;91;p3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3"/>
          <p:cNvGrpSpPr/>
          <p:nvPr/>
        </p:nvGrpSpPr>
        <p:grpSpPr>
          <a:xfrm>
            <a:off x="0" y="-8467"/>
            <a:ext cx="12192000" cy="6866467"/>
            <a:chOff x="0" y="-8467"/>
            <a:chExt cx="12192000" cy="6866467"/>
          </a:xfrm>
        </p:grpSpPr>
        <p:cxnSp>
          <p:nvCxnSpPr>
            <p:cNvPr id="11" name="Google Shape;11;p2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2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2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2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2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4A7B29">
                <a:alpha val="69803"/>
              </a:srgbClr>
            </a:solidFill>
            <a:ln>
              <a:noFill/>
            </a:ln>
          </p:spPr>
        </p:sp>
        <p:sp>
          <p:nvSpPr>
            <p:cNvPr id="17" name="Google Shape;17;p2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C1DF87">
                <a:alpha val="69803"/>
              </a:srgbClr>
            </a:solidFill>
            <a:ln>
              <a:noFill/>
            </a:ln>
          </p:spPr>
        </p:sp>
        <p:sp>
          <p:nvSpPr>
            <p:cNvPr id="18" name="Google Shape;18;p2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2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3"/>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2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5" name="Google Shape;25;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ctrTitle"/>
          </p:nvPr>
        </p:nvSpPr>
        <p:spPr>
          <a:xfrm>
            <a:off x="1234924" y="2605849"/>
            <a:ext cx="7766936" cy="164630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C1DF87"/>
              </a:buClr>
              <a:buSzPts val="6600"/>
              <a:buFont typeface="Algerian"/>
              <a:buNone/>
            </a:pPr>
            <a:r>
              <a:rPr lang="en-US" sz="6000" b="1" dirty="0">
                <a:solidFill>
                  <a:srgbClr val="C1DF87"/>
                </a:solidFill>
                <a:latin typeface="Algerian"/>
                <a:ea typeface="Algerian"/>
                <a:cs typeface="Algerian"/>
                <a:sym typeface="Algerian"/>
              </a:rPr>
              <a:t>Laptop Shop ASSISTANT AI_2.0 </a:t>
            </a:r>
            <a:br>
              <a:rPr lang="en-US" sz="6000" b="1" dirty="0">
                <a:solidFill>
                  <a:srgbClr val="C1DF87"/>
                </a:solidFill>
                <a:latin typeface="Algerian"/>
                <a:ea typeface="Algerian"/>
                <a:cs typeface="Algerian"/>
                <a:sym typeface="Algerian"/>
              </a:rPr>
            </a:br>
            <a:br>
              <a:rPr lang="en-US" sz="6000" b="1" dirty="0">
                <a:solidFill>
                  <a:srgbClr val="C1DF87"/>
                </a:solidFill>
                <a:latin typeface="Algerian"/>
                <a:ea typeface="Algerian"/>
                <a:cs typeface="Algerian"/>
                <a:sym typeface="Algerian"/>
              </a:rPr>
            </a:br>
            <a:r>
              <a:rPr lang="en-US" sz="2800" b="1" dirty="0">
                <a:solidFill>
                  <a:schemeClr val="tx1">
                    <a:lumMod val="85000"/>
                    <a:lumOff val="15000"/>
                  </a:schemeClr>
                </a:solidFill>
                <a:latin typeface="Algerian"/>
                <a:ea typeface="Algerian"/>
                <a:cs typeface="Algerian"/>
                <a:sym typeface="Algerian"/>
              </a:rPr>
              <a:t>Subtitle : - Integration OF OPEN AI  FUCTION OR TOOL CALLING</a:t>
            </a:r>
            <a:br>
              <a:rPr lang="en-US" sz="2000" b="1" dirty="0">
                <a:solidFill>
                  <a:srgbClr val="C1DF87"/>
                </a:solidFill>
                <a:latin typeface="Algerian"/>
                <a:ea typeface="Algerian"/>
                <a:cs typeface="Algerian"/>
                <a:sym typeface="Algerian"/>
              </a:rPr>
            </a:br>
            <a:endParaRPr lang="en-US" sz="2000" b="1" dirty="0">
              <a:solidFill>
                <a:srgbClr val="C1DF87"/>
              </a:solidFill>
              <a:latin typeface="Algerian"/>
              <a:ea typeface="Algerian"/>
              <a:cs typeface="Algerian"/>
              <a:sym typeface="Algerian"/>
            </a:endParaRPr>
          </a:p>
        </p:txBody>
      </p:sp>
      <p:sp>
        <p:nvSpPr>
          <p:cNvPr id="148" name="Google Shape;148;p1"/>
          <p:cNvSpPr txBox="1">
            <a:spLocks noGrp="1"/>
          </p:cNvSpPr>
          <p:nvPr>
            <p:ph type="subTitle" idx="1"/>
          </p:nvPr>
        </p:nvSpPr>
        <p:spPr>
          <a:xfrm>
            <a:off x="1507067" y="4540691"/>
            <a:ext cx="7766936" cy="1096899"/>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ct val="79999"/>
              <a:buNone/>
            </a:pPr>
            <a:r>
              <a:rPr lang="en-US" sz="2400" dirty="0">
                <a:solidFill>
                  <a:srgbClr val="002060"/>
                </a:solidFill>
                <a:latin typeface="Algerian"/>
                <a:ea typeface="Algerian"/>
                <a:cs typeface="Algerian"/>
                <a:sym typeface="Algerian"/>
              </a:rPr>
              <a:t>AUTHOR : -</a:t>
            </a:r>
            <a:r>
              <a:rPr lang="en-US" sz="2400" dirty="0">
                <a:solidFill>
                  <a:srgbClr val="002060"/>
                </a:solidFill>
                <a:ea typeface="Algerian"/>
                <a:cs typeface="Algerian"/>
              </a:rPr>
              <a:t> </a:t>
            </a:r>
          </a:p>
          <a:p>
            <a:pPr marL="0" indent="0" algn="ctr">
              <a:spcBef>
                <a:spcPts val="0"/>
              </a:spcBef>
              <a:buSzPct val="79999"/>
            </a:pPr>
            <a:r>
              <a:rPr lang="en-US" sz="2400" dirty="0">
                <a:solidFill>
                  <a:srgbClr val="002060"/>
                </a:solidFill>
                <a:latin typeface="Algerian"/>
                <a:sym typeface="Balthazar"/>
              </a:rPr>
              <a:t>Arnab Bera ( ML C63 )</a:t>
            </a:r>
            <a:endParaRPr sz="2400" dirty="0">
              <a:solidFill>
                <a:srgbClr val="002060"/>
              </a:solidFill>
              <a:latin typeface="Algerian"/>
            </a:endParaRPr>
          </a:p>
        </p:txBody>
      </p:sp>
      <p:pic>
        <p:nvPicPr>
          <p:cNvPr id="149" name="Google Shape;149;p1"/>
          <p:cNvPicPr preferRelativeResize="0"/>
          <p:nvPr/>
        </p:nvPicPr>
        <p:blipFill rotWithShape="1">
          <a:blip r:embed="rId3">
            <a:alphaModFix/>
          </a:blip>
          <a:srcRect/>
          <a:stretch/>
        </p:blipFill>
        <p:spPr>
          <a:xfrm>
            <a:off x="371366" y="5830742"/>
            <a:ext cx="11302964" cy="9449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9CCD20E8-16D1-A472-7B6E-9DD43552267F}"/>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8EE614F5-B8F1-0043-9064-21641E4B3D34}"/>
              </a:ext>
            </a:extLst>
          </p:cNvPr>
          <p:cNvSpPr txBox="1">
            <a:spLocks noGrp="1"/>
          </p:cNvSpPr>
          <p:nvPr>
            <p:ph type="title"/>
          </p:nvPr>
        </p:nvSpPr>
        <p:spPr>
          <a:xfrm>
            <a:off x="677334" y="609600"/>
            <a:ext cx="8596668" cy="703368"/>
          </a:xfrm>
          <a:prstGeom prst="rect">
            <a:avLst/>
          </a:prstGeom>
          <a:noFill/>
          <a:ln>
            <a:noFill/>
          </a:ln>
        </p:spPr>
        <p:txBody>
          <a:bodyPr spcFirstLastPara="1" wrap="square" lIns="91425" tIns="45700" rIns="91425" bIns="45700" anchor="t" anchorCtr="0">
            <a:normAutofit/>
          </a:bodyPr>
          <a:lstStyle/>
          <a:p>
            <a:pPr algn="ctr"/>
            <a:r>
              <a:rPr lang="en-US" sz="4000" b="1" dirty="0">
                <a:solidFill>
                  <a:srgbClr val="92D050"/>
                </a:solidFill>
                <a:effectLst/>
                <a:latin typeface="Trebuchet MS" panose="020B0603020202020204" pitchFamily="34" charset="0"/>
              </a:rPr>
              <a:t>API Endpoints</a:t>
            </a:r>
          </a:p>
        </p:txBody>
      </p:sp>
      <p:sp>
        <p:nvSpPr>
          <p:cNvPr id="4" name="Text Placeholder 3">
            <a:extLst>
              <a:ext uri="{FF2B5EF4-FFF2-40B4-BE49-F238E27FC236}">
                <a16:creationId xmlns:a16="http://schemas.microsoft.com/office/drawing/2014/main" id="{DA9EDF12-CF06-308A-B2C5-A27377E1C8C7}"/>
              </a:ext>
            </a:extLst>
          </p:cNvPr>
          <p:cNvSpPr>
            <a:spLocks noGrp="1"/>
          </p:cNvSpPr>
          <p:nvPr>
            <p:ph type="body" idx="1"/>
          </p:nvPr>
        </p:nvSpPr>
        <p:spPr>
          <a:xfrm>
            <a:off x="568477" y="1488613"/>
            <a:ext cx="6681409" cy="2713273"/>
          </a:xfrm>
        </p:spPr>
        <p:txBody>
          <a:bodyPr>
            <a:normAutofit/>
          </a:bodyPr>
          <a:lstStyle/>
          <a:p>
            <a:pPr marL="137160" indent="0">
              <a:lnSpc>
                <a:spcPts val="1425"/>
              </a:lnSpc>
              <a:buNone/>
            </a:pPr>
            <a:r>
              <a:rPr lang="en-US" sz="1600" b="0" dirty="0">
                <a:solidFill>
                  <a:srgbClr val="002060"/>
                </a:solidFill>
                <a:effectLst/>
                <a:latin typeface="Trebuchet MS" panose="020B0603020202020204" pitchFamily="34" charset="0"/>
              </a:rPr>
              <a:t>Update Flask Application: Added new endpoints for the API integration.</a:t>
            </a:r>
          </a:p>
          <a:p>
            <a:pPr marL="137160" indent="0">
              <a:lnSpc>
                <a:spcPts val="1425"/>
              </a:lnSpc>
              <a:buNone/>
            </a:pPr>
            <a:endParaRPr lang="en-US" sz="1600" b="0" dirty="0">
              <a:solidFill>
                <a:srgbClr val="002060"/>
              </a:solidFill>
              <a:effectLst/>
              <a:latin typeface="Trebuchet MS" panose="020B0603020202020204" pitchFamily="34" charset="0"/>
            </a:endParaRPr>
          </a:p>
          <a:p>
            <a:pPr marL="137160" indent="0">
              <a:lnSpc>
                <a:spcPts val="1425"/>
              </a:lnSpc>
              <a:buNone/>
            </a:pPr>
            <a:r>
              <a:rPr lang="en-US" sz="1600" b="0" dirty="0">
                <a:solidFill>
                  <a:srgbClr val="002060"/>
                </a:solidFill>
                <a:effectLst/>
                <a:latin typeface="Trebuchet MS" panose="020B0603020202020204" pitchFamily="34" charset="0"/>
              </a:rPr>
              <a:t>API Endpoints:</a:t>
            </a:r>
          </a:p>
          <a:p>
            <a:pPr marL="480060" indent="-342900">
              <a:lnSpc>
                <a:spcPts val="1425"/>
              </a:lnSpc>
              <a:buClrTx/>
              <a:buFont typeface="+mj-lt"/>
              <a:buAutoNum type="arabicPeriod"/>
            </a:pPr>
            <a:r>
              <a:rPr lang="en-US" sz="1600" b="0" dirty="0">
                <a:solidFill>
                  <a:srgbClr val="002060"/>
                </a:solidFill>
                <a:effectLst/>
                <a:latin typeface="Trebuchet MS" panose="020B0603020202020204" pitchFamily="34" charset="0"/>
              </a:rPr>
              <a:t>GET /</a:t>
            </a:r>
            <a:r>
              <a:rPr lang="en-US" sz="1600" b="0" dirty="0" err="1">
                <a:solidFill>
                  <a:srgbClr val="002060"/>
                </a:solidFill>
                <a:effectLst/>
                <a:latin typeface="Trebuchet MS" panose="020B0603020202020204" pitchFamily="34" charset="0"/>
              </a:rPr>
              <a:t>api</a:t>
            </a:r>
            <a:r>
              <a:rPr lang="en-US" sz="1600" b="0" dirty="0">
                <a:solidFill>
                  <a:srgbClr val="002060"/>
                </a:solidFill>
                <a:effectLst/>
                <a:latin typeface="Trebuchet MS" panose="020B0603020202020204" pitchFamily="34" charset="0"/>
              </a:rPr>
              <a:t>/</a:t>
            </a:r>
            <a:r>
              <a:rPr lang="en-US" sz="1600" b="0" dirty="0" err="1">
                <a:solidFill>
                  <a:srgbClr val="002060"/>
                </a:solidFill>
                <a:effectLst/>
                <a:latin typeface="Trebuchet MS" panose="020B0603020202020204" pitchFamily="34" charset="0"/>
              </a:rPr>
              <a:t>start_conversation</a:t>
            </a:r>
            <a:r>
              <a:rPr lang="en-US" sz="1600" b="0" dirty="0">
                <a:solidFill>
                  <a:srgbClr val="002060"/>
                </a:solidFill>
                <a:effectLst/>
                <a:latin typeface="Trebuchet MS" panose="020B0603020202020204" pitchFamily="34" charset="0"/>
              </a:rPr>
              <a:t>: Initializes a new conversation.</a:t>
            </a:r>
          </a:p>
          <a:p>
            <a:pPr marL="480060" indent="-342900">
              <a:lnSpc>
                <a:spcPts val="1425"/>
              </a:lnSpc>
              <a:buClrTx/>
              <a:buFont typeface="+mj-lt"/>
              <a:buAutoNum type="arabicPeriod"/>
            </a:pPr>
            <a:r>
              <a:rPr lang="en-US" sz="1600" b="0" dirty="0">
                <a:solidFill>
                  <a:srgbClr val="002060"/>
                </a:solidFill>
                <a:effectLst/>
                <a:latin typeface="Trebuchet MS" panose="020B0603020202020204" pitchFamily="34" charset="0"/>
              </a:rPr>
              <a:t>POST /</a:t>
            </a:r>
            <a:r>
              <a:rPr lang="en-US" sz="1600" b="0" dirty="0" err="1">
                <a:solidFill>
                  <a:srgbClr val="002060"/>
                </a:solidFill>
                <a:effectLst/>
                <a:latin typeface="Trebuchet MS" panose="020B0603020202020204" pitchFamily="34" charset="0"/>
              </a:rPr>
              <a:t>api</a:t>
            </a:r>
            <a:r>
              <a:rPr lang="en-US" sz="1600" b="0" dirty="0">
                <a:solidFill>
                  <a:srgbClr val="002060"/>
                </a:solidFill>
                <a:effectLst/>
                <a:latin typeface="Trebuchet MS" panose="020B0603020202020204" pitchFamily="34" charset="0"/>
              </a:rPr>
              <a:t>/</a:t>
            </a:r>
            <a:r>
              <a:rPr lang="en-US" sz="1600" b="0" dirty="0" err="1">
                <a:solidFill>
                  <a:srgbClr val="002060"/>
                </a:solidFill>
                <a:effectLst/>
                <a:latin typeface="Trebuchet MS" panose="020B0603020202020204" pitchFamily="34" charset="0"/>
              </a:rPr>
              <a:t>process_input</a:t>
            </a:r>
            <a:r>
              <a:rPr lang="en-US" sz="1600" b="0" dirty="0">
                <a:solidFill>
                  <a:srgbClr val="002060"/>
                </a:solidFill>
                <a:effectLst/>
                <a:latin typeface="Trebuchet MS" panose="020B0603020202020204" pitchFamily="34" charset="0"/>
              </a:rPr>
              <a:t>: Processes user input and returns the assistant's response.</a:t>
            </a:r>
          </a:p>
          <a:p>
            <a:pPr marL="480060" indent="-342900">
              <a:lnSpc>
                <a:spcPts val="1425"/>
              </a:lnSpc>
              <a:buClrTx/>
              <a:buFont typeface="+mj-lt"/>
              <a:buAutoNum type="arabicPeriod"/>
            </a:pPr>
            <a:r>
              <a:rPr lang="en-US" sz="1600" b="0" dirty="0">
                <a:solidFill>
                  <a:srgbClr val="002060"/>
                </a:solidFill>
                <a:effectLst/>
                <a:latin typeface="Trebuchet MS" panose="020B0603020202020204" pitchFamily="34" charset="0"/>
              </a:rPr>
              <a:t>POST /</a:t>
            </a:r>
            <a:r>
              <a:rPr lang="en-US" sz="1600" b="0" dirty="0" err="1">
                <a:solidFill>
                  <a:srgbClr val="002060"/>
                </a:solidFill>
                <a:effectLst/>
                <a:latin typeface="Trebuchet MS" panose="020B0603020202020204" pitchFamily="34" charset="0"/>
              </a:rPr>
              <a:t>api</a:t>
            </a:r>
            <a:r>
              <a:rPr lang="en-US" sz="1600" b="0" dirty="0">
                <a:solidFill>
                  <a:srgbClr val="002060"/>
                </a:solidFill>
                <a:effectLst/>
                <a:latin typeface="Trebuchet MS" panose="020B0603020202020204" pitchFamily="34" charset="0"/>
              </a:rPr>
              <a:t>/</a:t>
            </a:r>
            <a:r>
              <a:rPr lang="en-US" sz="1600" b="0" dirty="0" err="1">
                <a:solidFill>
                  <a:srgbClr val="002060"/>
                </a:solidFill>
                <a:effectLst/>
                <a:latin typeface="Trebuchet MS" panose="020B0603020202020204" pitchFamily="34" charset="0"/>
              </a:rPr>
              <a:t>end_conversation</a:t>
            </a:r>
            <a:r>
              <a:rPr lang="en-US" sz="1600" b="0" dirty="0">
                <a:solidFill>
                  <a:srgbClr val="002060"/>
                </a:solidFill>
                <a:effectLst/>
                <a:latin typeface="Trebuchet MS" panose="020B0603020202020204" pitchFamily="34" charset="0"/>
              </a:rPr>
              <a:t>: Ends the current conversation.</a:t>
            </a:r>
          </a:p>
        </p:txBody>
      </p:sp>
      <p:pic>
        <p:nvPicPr>
          <p:cNvPr id="167" name="Google Shape;167;p3">
            <a:extLst>
              <a:ext uri="{FF2B5EF4-FFF2-40B4-BE49-F238E27FC236}">
                <a16:creationId xmlns:a16="http://schemas.microsoft.com/office/drawing/2014/main" id="{9CE2E049-6D3E-AF8D-3293-32E853D05C9C}"/>
              </a:ext>
            </a:extLst>
          </p:cNvPr>
          <p:cNvPicPr preferRelativeResize="0"/>
          <p:nvPr/>
        </p:nvPicPr>
        <p:blipFill rotWithShape="1">
          <a:blip r:embed="rId3">
            <a:alphaModFix/>
          </a:blip>
          <a:srcRect/>
          <a:stretch/>
        </p:blipFill>
        <p:spPr>
          <a:xfrm>
            <a:off x="353078" y="5944021"/>
            <a:ext cx="11302964" cy="944962"/>
          </a:xfrm>
          <a:prstGeom prst="rect">
            <a:avLst/>
          </a:prstGeom>
          <a:noFill/>
          <a:ln>
            <a:noFill/>
          </a:ln>
        </p:spPr>
      </p:pic>
      <p:pic>
        <p:nvPicPr>
          <p:cNvPr id="8" name="Picture 7">
            <a:extLst>
              <a:ext uri="{FF2B5EF4-FFF2-40B4-BE49-F238E27FC236}">
                <a16:creationId xmlns:a16="http://schemas.microsoft.com/office/drawing/2014/main" id="{44B45DA0-80C8-7212-F626-F128F713AC08}"/>
              </a:ext>
            </a:extLst>
          </p:cNvPr>
          <p:cNvPicPr>
            <a:picLocks noChangeAspect="1"/>
          </p:cNvPicPr>
          <p:nvPr/>
        </p:nvPicPr>
        <p:blipFill>
          <a:blip r:embed="rId4"/>
          <a:stretch>
            <a:fillRect/>
          </a:stretch>
        </p:blipFill>
        <p:spPr>
          <a:xfrm>
            <a:off x="7463073" y="1276472"/>
            <a:ext cx="4478558" cy="3283119"/>
          </a:xfrm>
          <a:prstGeom prst="rect">
            <a:avLst/>
          </a:prstGeom>
        </p:spPr>
      </p:pic>
      <p:pic>
        <p:nvPicPr>
          <p:cNvPr id="10" name="Picture 9">
            <a:extLst>
              <a:ext uri="{FF2B5EF4-FFF2-40B4-BE49-F238E27FC236}">
                <a16:creationId xmlns:a16="http://schemas.microsoft.com/office/drawing/2014/main" id="{F110887A-C2F0-514E-D190-3D6530D74424}"/>
              </a:ext>
            </a:extLst>
          </p:cNvPr>
          <p:cNvPicPr>
            <a:picLocks noChangeAspect="1"/>
          </p:cNvPicPr>
          <p:nvPr/>
        </p:nvPicPr>
        <p:blipFill>
          <a:blip r:embed="rId5"/>
          <a:stretch>
            <a:fillRect/>
          </a:stretch>
        </p:blipFill>
        <p:spPr>
          <a:xfrm>
            <a:off x="2125173" y="4104983"/>
            <a:ext cx="5124713" cy="2311519"/>
          </a:xfrm>
          <a:prstGeom prst="rect">
            <a:avLst/>
          </a:prstGeom>
        </p:spPr>
      </p:pic>
    </p:spTree>
    <p:extLst>
      <p:ext uri="{BB962C8B-B14F-4D97-AF65-F5344CB8AC3E}">
        <p14:creationId xmlns:p14="http://schemas.microsoft.com/office/powerpoint/2010/main" val="215310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48331A4C-8830-9CAC-1A9F-4538BD40926C}"/>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93CB0C17-84DE-7AA0-C289-C52436869269}"/>
              </a:ext>
            </a:extLst>
          </p:cNvPr>
          <p:cNvSpPr txBox="1">
            <a:spLocks noGrp="1"/>
          </p:cNvSpPr>
          <p:nvPr>
            <p:ph type="title"/>
          </p:nvPr>
        </p:nvSpPr>
        <p:spPr>
          <a:xfrm>
            <a:off x="677334" y="437721"/>
            <a:ext cx="8596668" cy="729343"/>
          </a:xfrm>
          <a:prstGeom prst="rect">
            <a:avLst/>
          </a:prstGeom>
          <a:noFill/>
          <a:ln>
            <a:noFill/>
          </a:ln>
        </p:spPr>
        <p:txBody>
          <a:bodyPr spcFirstLastPara="1" wrap="square" lIns="91425" tIns="45700" rIns="91425" bIns="45700" anchor="t" anchorCtr="0">
            <a:normAutofit/>
          </a:bodyPr>
          <a:lstStyle/>
          <a:p>
            <a:pPr algn="ctr"/>
            <a:r>
              <a:rPr lang="en-US" sz="4000" b="1" dirty="0">
                <a:solidFill>
                  <a:srgbClr val="92D050"/>
                </a:solidFill>
                <a:effectLst/>
                <a:latin typeface="Trebuchet MS" panose="020B0603020202020204" pitchFamily="34" charset="0"/>
              </a:rPr>
              <a:t>Demonstration</a:t>
            </a:r>
            <a:endParaRPr lang="en-US" sz="4000" b="0" dirty="0">
              <a:solidFill>
                <a:srgbClr val="92D050"/>
              </a:solidFill>
              <a:effectLst/>
              <a:latin typeface="Trebuchet MS" panose="020B0603020202020204" pitchFamily="34" charset="0"/>
            </a:endParaRPr>
          </a:p>
        </p:txBody>
      </p:sp>
      <p:sp>
        <p:nvSpPr>
          <p:cNvPr id="4" name="Text Placeholder 3">
            <a:extLst>
              <a:ext uri="{FF2B5EF4-FFF2-40B4-BE49-F238E27FC236}">
                <a16:creationId xmlns:a16="http://schemas.microsoft.com/office/drawing/2014/main" id="{BDA71E78-3360-9F01-C7D4-40AA10A02F77}"/>
              </a:ext>
            </a:extLst>
          </p:cNvPr>
          <p:cNvSpPr>
            <a:spLocks noGrp="1"/>
          </p:cNvSpPr>
          <p:nvPr>
            <p:ph type="body" idx="1"/>
          </p:nvPr>
        </p:nvSpPr>
        <p:spPr>
          <a:xfrm>
            <a:off x="514049" y="1488613"/>
            <a:ext cx="9446380" cy="3880773"/>
          </a:xfrm>
        </p:spPr>
        <p:txBody>
          <a:bodyPr>
            <a:normAutofit/>
          </a:bodyPr>
          <a:lstStyle/>
          <a:p>
            <a:pPr>
              <a:lnSpc>
                <a:spcPts val="1425"/>
              </a:lnSpc>
              <a:buClr>
                <a:srgbClr val="002060"/>
              </a:buClr>
              <a:buFont typeface="Wingdings" panose="05000000000000000000" pitchFamily="2" charset="2"/>
              <a:buChar char="q"/>
            </a:pPr>
            <a:endParaRPr lang="en-US" sz="1600" b="0" dirty="0">
              <a:solidFill>
                <a:srgbClr val="002060"/>
              </a:solidFill>
              <a:effectLst/>
              <a:latin typeface="Trebuchet MS" panose="020B0603020202020204" pitchFamily="34" charset="0"/>
            </a:endParaRPr>
          </a:p>
        </p:txBody>
      </p:sp>
      <p:pic>
        <p:nvPicPr>
          <p:cNvPr id="167" name="Google Shape;167;p3">
            <a:extLst>
              <a:ext uri="{FF2B5EF4-FFF2-40B4-BE49-F238E27FC236}">
                <a16:creationId xmlns:a16="http://schemas.microsoft.com/office/drawing/2014/main" id="{554E2118-8ABF-5EFC-ADCD-FC7780FD0C1B}"/>
              </a:ext>
            </a:extLst>
          </p:cNvPr>
          <p:cNvPicPr preferRelativeResize="0"/>
          <p:nvPr/>
        </p:nvPicPr>
        <p:blipFill rotWithShape="1">
          <a:blip r:embed="rId5">
            <a:alphaModFix/>
          </a:blip>
          <a:srcRect/>
          <a:stretch/>
        </p:blipFill>
        <p:spPr>
          <a:xfrm>
            <a:off x="353078" y="5944021"/>
            <a:ext cx="11302964" cy="944962"/>
          </a:xfrm>
          <a:prstGeom prst="rect">
            <a:avLst/>
          </a:prstGeom>
          <a:noFill/>
          <a:ln>
            <a:noFill/>
          </a:ln>
        </p:spPr>
      </p:pic>
      <p:pic>
        <p:nvPicPr>
          <p:cNvPr id="2" name="Screen Recording 2025-01-25 180621">
            <a:hlinkClick r:id="" action="ppaction://media"/>
            <a:extLst>
              <a:ext uri="{FF2B5EF4-FFF2-40B4-BE49-F238E27FC236}">
                <a16:creationId xmlns:a16="http://schemas.microsoft.com/office/drawing/2014/main" id="{DFC85B06-BFF0-C5AD-AE86-3CA6B79F216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7039" y="1292669"/>
            <a:ext cx="11457922" cy="4520301"/>
          </a:xfrm>
          <a:prstGeom prst="rect">
            <a:avLst/>
          </a:prstGeom>
        </p:spPr>
      </p:pic>
    </p:spTree>
    <p:extLst>
      <p:ext uri="{BB962C8B-B14F-4D97-AF65-F5344CB8AC3E}">
        <p14:creationId xmlns:p14="http://schemas.microsoft.com/office/powerpoint/2010/main" val="46251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0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E7232EED-E31C-ABBB-9340-764DACFF0027}"/>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73316A25-B6DC-5D43-3C15-1B4B4B61FC3C}"/>
              </a:ext>
            </a:extLst>
          </p:cNvPr>
          <p:cNvSpPr txBox="1">
            <a:spLocks noGrp="1"/>
          </p:cNvSpPr>
          <p:nvPr>
            <p:ph type="title"/>
          </p:nvPr>
        </p:nvSpPr>
        <p:spPr>
          <a:xfrm>
            <a:off x="677334" y="609600"/>
            <a:ext cx="8596668" cy="772465"/>
          </a:xfrm>
          <a:prstGeom prst="rect">
            <a:avLst/>
          </a:prstGeom>
          <a:noFill/>
          <a:ln>
            <a:noFill/>
          </a:ln>
        </p:spPr>
        <p:txBody>
          <a:bodyPr spcFirstLastPara="1" wrap="square" lIns="91425" tIns="45700" rIns="91425" bIns="45700" anchor="t" anchorCtr="0">
            <a:normAutofit/>
          </a:bodyPr>
          <a:lstStyle/>
          <a:p>
            <a:pPr algn="ctr"/>
            <a:r>
              <a:rPr lang="en-US" sz="4000" b="1" dirty="0">
                <a:solidFill>
                  <a:srgbClr val="92D050"/>
                </a:solidFill>
                <a:effectLst/>
                <a:latin typeface="Trebuchet MS" panose="020B0603020202020204" pitchFamily="34" charset="0"/>
              </a:rPr>
              <a:t>Conclusions</a:t>
            </a:r>
          </a:p>
        </p:txBody>
      </p:sp>
      <p:sp>
        <p:nvSpPr>
          <p:cNvPr id="4" name="Text Placeholder 3">
            <a:extLst>
              <a:ext uri="{FF2B5EF4-FFF2-40B4-BE49-F238E27FC236}">
                <a16:creationId xmlns:a16="http://schemas.microsoft.com/office/drawing/2014/main" id="{FF12B5E3-D489-89E6-D8BD-584E35B4D7AA}"/>
              </a:ext>
            </a:extLst>
          </p:cNvPr>
          <p:cNvSpPr>
            <a:spLocks noGrp="1"/>
          </p:cNvSpPr>
          <p:nvPr>
            <p:ph type="body" idx="1"/>
          </p:nvPr>
        </p:nvSpPr>
        <p:spPr>
          <a:xfrm>
            <a:off x="353077" y="1502229"/>
            <a:ext cx="9520265" cy="4321628"/>
          </a:xfrm>
        </p:spPr>
        <p:txBody>
          <a:bodyPr>
            <a:noAutofit/>
          </a:bodyPr>
          <a:lstStyle/>
          <a:p>
            <a:pPr>
              <a:lnSpc>
                <a:spcPts val="1425"/>
              </a:lnSpc>
              <a:buFont typeface="Wingdings" panose="05000000000000000000" pitchFamily="2" charset="2"/>
              <a:buChar char="Ø"/>
            </a:pPr>
            <a:r>
              <a:rPr lang="en-US" sz="1600" dirty="0">
                <a:solidFill>
                  <a:srgbClr val="002060"/>
                </a:solidFill>
                <a:latin typeface="Trebuchet MS" panose="020B0603020202020204" pitchFamily="34" charset="0"/>
              </a:rPr>
              <a:t>Recap : The integration of the Function Calling API has significantly enhanced </a:t>
            </a:r>
            <a:r>
              <a:rPr lang="en-US" sz="1600" dirty="0" err="1">
                <a:solidFill>
                  <a:srgbClr val="002060"/>
                </a:solidFill>
                <a:latin typeface="Trebuchet MS" panose="020B0603020202020204" pitchFamily="34" charset="0"/>
              </a:rPr>
              <a:t>ShopAssistAI’s</a:t>
            </a:r>
            <a:r>
              <a:rPr lang="en-US" sz="1600" dirty="0">
                <a:solidFill>
                  <a:srgbClr val="002060"/>
                </a:solidFill>
                <a:latin typeface="Trebuchet MS" panose="020B0603020202020204" pitchFamily="34" charset="0"/>
              </a:rPr>
              <a:t> ability to provide precise and personalized laptop recommendations.</a:t>
            </a:r>
          </a:p>
          <a:p>
            <a:pPr>
              <a:lnSpc>
                <a:spcPts val="1425"/>
              </a:lnSpc>
              <a:buFont typeface="Wingdings" panose="05000000000000000000" pitchFamily="2" charset="2"/>
              <a:buChar char="Ø"/>
            </a:pPr>
            <a:endParaRPr lang="en-US" sz="1600" dirty="0">
              <a:solidFill>
                <a:srgbClr val="002060"/>
              </a:solidFill>
              <a:latin typeface="Trebuchet MS" panose="020B0603020202020204" pitchFamily="34" charset="0"/>
            </a:endParaRPr>
          </a:p>
          <a:p>
            <a:pPr>
              <a:lnSpc>
                <a:spcPts val="1425"/>
              </a:lnSpc>
              <a:buFont typeface="Wingdings" panose="05000000000000000000" pitchFamily="2" charset="2"/>
              <a:buChar char="Ø"/>
            </a:pPr>
            <a:r>
              <a:rPr lang="en-US" sz="1600" dirty="0">
                <a:solidFill>
                  <a:srgbClr val="002060"/>
                </a:solidFill>
                <a:latin typeface="Trebuchet MS" panose="020B0603020202020204" pitchFamily="34" charset="0"/>
              </a:rPr>
              <a:t>Key Benefits : </a:t>
            </a:r>
          </a:p>
          <a:p>
            <a:pPr marL="937260" lvl="1" indent="-342900">
              <a:lnSpc>
                <a:spcPts val="1425"/>
              </a:lnSpc>
              <a:buClr>
                <a:srgbClr val="002060"/>
              </a:buClr>
              <a:buFont typeface="+mj-lt"/>
              <a:buAutoNum type="arabicPeriod"/>
            </a:pPr>
            <a:r>
              <a:rPr lang="en-US" b="0" dirty="0">
                <a:solidFill>
                  <a:srgbClr val="002060"/>
                </a:solidFill>
                <a:effectLst/>
                <a:latin typeface="Trebuchet MS" panose="020B0603020202020204" pitchFamily="34" charset="0"/>
              </a:rPr>
              <a:t>Improved Accuracy : Precisely extracts user preferences for better recommendations.</a:t>
            </a:r>
          </a:p>
          <a:p>
            <a:pPr marL="937260" lvl="1" indent="-342900">
              <a:lnSpc>
                <a:spcPts val="1425"/>
              </a:lnSpc>
              <a:buClr>
                <a:srgbClr val="002060"/>
              </a:buClr>
              <a:buFont typeface="+mj-lt"/>
              <a:buAutoNum type="arabicPeriod"/>
            </a:pPr>
            <a:r>
              <a:rPr lang="en-US" b="0" dirty="0">
                <a:solidFill>
                  <a:srgbClr val="002060"/>
                </a:solidFill>
                <a:effectLst/>
                <a:latin typeface="Trebuchet MS" panose="020B0603020202020204" pitchFamily="34" charset="0"/>
              </a:rPr>
              <a:t>Enhanced Personalization : Tailors responses based on specific user inputs (e.g., GPU, budget).</a:t>
            </a:r>
          </a:p>
          <a:p>
            <a:pPr marL="937260" lvl="1" indent="-342900">
              <a:lnSpc>
                <a:spcPts val="1425"/>
              </a:lnSpc>
              <a:buClr>
                <a:srgbClr val="002060"/>
              </a:buClr>
              <a:buFont typeface="+mj-lt"/>
              <a:buAutoNum type="arabicPeriod"/>
            </a:pPr>
            <a:r>
              <a:rPr lang="en-US" b="0" dirty="0">
                <a:solidFill>
                  <a:srgbClr val="002060"/>
                </a:solidFill>
                <a:effectLst/>
                <a:latin typeface="Trebuchet MS" panose="020B0603020202020204" pitchFamily="34" charset="0"/>
              </a:rPr>
              <a:t>Streamlined User Experience : Eliminates manual parsing, allowing for quicker, more relevant interactions.</a:t>
            </a:r>
          </a:p>
          <a:p>
            <a:pPr marL="937260" lvl="1" indent="-342900">
              <a:lnSpc>
                <a:spcPts val="1425"/>
              </a:lnSpc>
              <a:buClr>
                <a:srgbClr val="002060"/>
              </a:buClr>
              <a:buFont typeface="+mj-lt"/>
              <a:buAutoNum type="arabicPeriod"/>
            </a:pPr>
            <a:r>
              <a:rPr lang="en-US" b="0" dirty="0">
                <a:solidFill>
                  <a:srgbClr val="002060"/>
                </a:solidFill>
                <a:effectLst/>
                <a:latin typeface="Trebuchet MS" panose="020B0603020202020204" pitchFamily="34" charset="0"/>
              </a:rPr>
              <a:t>Scalability : Handles a wide range of diverse user inputs and requirements efficiently.</a:t>
            </a:r>
          </a:p>
          <a:p>
            <a:pPr marL="937260" lvl="1" indent="-342900">
              <a:lnSpc>
                <a:spcPts val="1425"/>
              </a:lnSpc>
              <a:buClr>
                <a:srgbClr val="002060"/>
              </a:buClr>
              <a:buFont typeface="+mj-lt"/>
              <a:buAutoNum type="arabicPeriod"/>
            </a:pPr>
            <a:r>
              <a:rPr lang="en-US" b="0" dirty="0">
                <a:solidFill>
                  <a:srgbClr val="002060"/>
                </a:solidFill>
                <a:effectLst/>
                <a:latin typeface="Trebuchet MS" panose="020B0603020202020204" pitchFamily="34" charset="0"/>
              </a:rPr>
              <a:t>Increased Efficiency : Optimizes the conversation flow by automating preference extraction and decision-making.</a:t>
            </a:r>
          </a:p>
          <a:p>
            <a:pPr>
              <a:lnSpc>
                <a:spcPts val="1425"/>
              </a:lnSpc>
              <a:buFont typeface="Wingdings" panose="05000000000000000000" pitchFamily="2" charset="2"/>
              <a:buChar char="Ø"/>
            </a:pPr>
            <a:endParaRPr lang="en-US" sz="1600" dirty="0">
              <a:solidFill>
                <a:srgbClr val="002060"/>
              </a:solidFill>
              <a:latin typeface="Trebuchet MS" panose="020B0603020202020204" pitchFamily="34" charset="0"/>
            </a:endParaRPr>
          </a:p>
          <a:p>
            <a:pPr>
              <a:lnSpc>
                <a:spcPts val="1425"/>
              </a:lnSpc>
              <a:buFont typeface="Wingdings" panose="05000000000000000000" pitchFamily="2" charset="2"/>
              <a:buChar char="Ø"/>
            </a:pPr>
            <a:r>
              <a:rPr lang="en-US" sz="1600" dirty="0">
                <a:solidFill>
                  <a:srgbClr val="002060"/>
                </a:solidFill>
                <a:latin typeface="Trebuchet MS" panose="020B0603020202020204" pitchFamily="34" charset="0"/>
              </a:rPr>
              <a:t>Future Work : Explore additional AI integrations for further personalization and recommendation optimization.</a:t>
            </a:r>
          </a:p>
          <a:p>
            <a:pPr>
              <a:lnSpc>
                <a:spcPts val="1425"/>
              </a:lnSpc>
              <a:buFont typeface="Wingdings" panose="05000000000000000000" pitchFamily="2" charset="2"/>
              <a:buChar char="Ø"/>
            </a:pPr>
            <a:endParaRPr lang="en-US" sz="1600" b="0" dirty="0">
              <a:solidFill>
                <a:srgbClr val="002060"/>
              </a:solidFill>
              <a:effectLst/>
              <a:latin typeface="Trebuchet MS" panose="020B0603020202020204" pitchFamily="34" charset="0"/>
            </a:endParaRPr>
          </a:p>
          <a:p>
            <a:pPr>
              <a:lnSpc>
                <a:spcPts val="1425"/>
              </a:lnSpc>
              <a:buFont typeface="Wingdings" panose="05000000000000000000" pitchFamily="2" charset="2"/>
              <a:buChar char="Ø"/>
            </a:pPr>
            <a:endParaRPr lang="en-US" sz="1600" dirty="0">
              <a:solidFill>
                <a:srgbClr val="002060"/>
              </a:solidFill>
              <a:latin typeface="Trebuchet MS" panose="020B0603020202020204" pitchFamily="34" charset="0"/>
            </a:endParaRPr>
          </a:p>
          <a:p>
            <a:pPr>
              <a:lnSpc>
                <a:spcPts val="1425"/>
              </a:lnSpc>
              <a:buFont typeface="Wingdings" panose="05000000000000000000" pitchFamily="2" charset="2"/>
              <a:buChar char="Ø"/>
            </a:pPr>
            <a:endParaRPr lang="en-US" sz="1600" b="0" dirty="0">
              <a:solidFill>
                <a:srgbClr val="002060"/>
              </a:solidFill>
              <a:effectLst/>
              <a:latin typeface="Trebuchet MS" panose="020B0603020202020204" pitchFamily="34" charset="0"/>
            </a:endParaRPr>
          </a:p>
          <a:p>
            <a:pPr>
              <a:lnSpc>
                <a:spcPts val="1425"/>
              </a:lnSpc>
              <a:buFont typeface="Wingdings" panose="05000000000000000000" pitchFamily="2" charset="2"/>
              <a:buChar char="Ø"/>
            </a:pPr>
            <a:endParaRPr lang="en-US" sz="1600" b="0" dirty="0">
              <a:solidFill>
                <a:srgbClr val="002060"/>
              </a:solidFill>
              <a:effectLst/>
              <a:latin typeface="Trebuchet MS" panose="020B0603020202020204" pitchFamily="34" charset="0"/>
            </a:endParaRPr>
          </a:p>
        </p:txBody>
      </p:sp>
      <p:pic>
        <p:nvPicPr>
          <p:cNvPr id="167" name="Google Shape;167;p3">
            <a:extLst>
              <a:ext uri="{FF2B5EF4-FFF2-40B4-BE49-F238E27FC236}">
                <a16:creationId xmlns:a16="http://schemas.microsoft.com/office/drawing/2014/main" id="{92B63A93-5C9A-F989-FBD7-106890882D41}"/>
              </a:ext>
            </a:extLst>
          </p:cNvPr>
          <p:cNvPicPr preferRelativeResize="0"/>
          <p:nvPr/>
        </p:nvPicPr>
        <p:blipFill rotWithShape="1">
          <a:blip r:embed="rId3">
            <a:alphaModFix/>
          </a:blip>
          <a:srcRect/>
          <a:stretch/>
        </p:blipFill>
        <p:spPr>
          <a:xfrm>
            <a:off x="353078" y="5944021"/>
            <a:ext cx="11302964" cy="944962"/>
          </a:xfrm>
          <a:prstGeom prst="rect">
            <a:avLst/>
          </a:prstGeom>
          <a:noFill/>
          <a:ln>
            <a:noFill/>
          </a:ln>
        </p:spPr>
      </p:pic>
    </p:spTree>
    <p:extLst>
      <p:ext uri="{BB962C8B-B14F-4D97-AF65-F5344CB8AC3E}">
        <p14:creationId xmlns:p14="http://schemas.microsoft.com/office/powerpoint/2010/main" val="448765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01EC883C-3FB8-5B89-92E4-1FC47079DB11}"/>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4940F11B-F22E-8CAB-577C-646F702B2FD3}"/>
              </a:ext>
            </a:extLst>
          </p:cNvPr>
          <p:cNvSpPr txBox="1">
            <a:spLocks noGrp="1"/>
          </p:cNvSpPr>
          <p:nvPr>
            <p:ph type="title"/>
          </p:nvPr>
        </p:nvSpPr>
        <p:spPr>
          <a:xfrm>
            <a:off x="677334" y="609600"/>
            <a:ext cx="8596668" cy="729343"/>
          </a:xfrm>
          <a:prstGeom prst="rect">
            <a:avLst/>
          </a:prstGeom>
          <a:noFill/>
          <a:ln>
            <a:noFill/>
          </a:ln>
        </p:spPr>
        <p:txBody>
          <a:bodyPr spcFirstLastPara="1" wrap="square" lIns="91425" tIns="45700" rIns="91425" bIns="45700" anchor="t" anchorCtr="0">
            <a:normAutofit/>
          </a:bodyPr>
          <a:lstStyle/>
          <a:p>
            <a:pPr algn="ctr"/>
            <a:r>
              <a:rPr lang="en-US" sz="4000" b="1" dirty="0">
                <a:solidFill>
                  <a:srgbClr val="92D050"/>
                </a:solidFill>
                <a:effectLst/>
                <a:latin typeface="Trebuchet MS" panose="020B0603020202020204" pitchFamily="34" charset="0"/>
              </a:rPr>
              <a:t>Glossary</a:t>
            </a:r>
            <a:endParaRPr lang="en-US" sz="4000" b="0" dirty="0">
              <a:solidFill>
                <a:srgbClr val="92D050"/>
              </a:solidFill>
              <a:effectLst/>
              <a:latin typeface="Trebuchet MS" panose="020B0603020202020204" pitchFamily="34" charset="0"/>
            </a:endParaRPr>
          </a:p>
        </p:txBody>
      </p:sp>
      <p:sp>
        <p:nvSpPr>
          <p:cNvPr id="4" name="Text Placeholder 3">
            <a:extLst>
              <a:ext uri="{FF2B5EF4-FFF2-40B4-BE49-F238E27FC236}">
                <a16:creationId xmlns:a16="http://schemas.microsoft.com/office/drawing/2014/main" id="{743DAB6F-2AA3-A100-EF8C-148035E48808}"/>
              </a:ext>
            </a:extLst>
          </p:cNvPr>
          <p:cNvSpPr>
            <a:spLocks noGrp="1"/>
          </p:cNvSpPr>
          <p:nvPr>
            <p:ph type="body" idx="1"/>
          </p:nvPr>
        </p:nvSpPr>
        <p:spPr>
          <a:xfrm>
            <a:off x="514049" y="1488613"/>
            <a:ext cx="9446380" cy="3880773"/>
          </a:xfrm>
        </p:spPr>
        <p:txBody>
          <a:bodyPr>
            <a:normAutofit/>
          </a:bodyPr>
          <a:lstStyle/>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AI (Artificial Intelligence): Machines programmed to simulate human intelligence, think, and learn.</a:t>
            </a:r>
          </a:p>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API (Application Programming Interface): A set of rules for software communication.</a:t>
            </a:r>
          </a:p>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Chatbot: Software for conducting online text or speech-based conversations.</a:t>
            </a:r>
          </a:p>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OpenAI: A research organization and company developing AI technologies, including the GPT models.</a:t>
            </a:r>
          </a:p>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Pandas: A Python library for data manipulation and analysis.</a:t>
            </a:r>
          </a:p>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Flask: A Python-based micro web framework.</a:t>
            </a:r>
          </a:p>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GPT (Generative Pre-trained Transformer): A deep learning model by OpenAI that generates human-like text.</a:t>
            </a:r>
          </a:p>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HTML (</a:t>
            </a:r>
            <a:r>
              <a:rPr lang="en-US" sz="1600" b="0" dirty="0" err="1">
                <a:solidFill>
                  <a:srgbClr val="002060"/>
                </a:solidFill>
                <a:effectLst/>
                <a:latin typeface="Trebuchet MS" panose="020B0603020202020204" pitchFamily="34" charset="0"/>
              </a:rPr>
              <a:t>HyperText</a:t>
            </a:r>
            <a:r>
              <a:rPr lang="en-US" sz="1600" b="0" dirty="0">
                <a:solidFill>
                  <a:srgbClr val="002060"/>
                </a:solidFill>
                <a:effectLst/>
                <a:latin typeface="Trebuchet MS" panose="020B0603020202020204" pitchFamily="34" charset="0"/>
              </a:rPr>
              <a:t> Markup Language): Standard language for web page structure.</a:t>
            </a:r>
          </a:p>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CSS (Cascading Style Sheets): Language for styling HTML and XML documents.</a:t>
            </a:r>
          </a:p>
          <a:p>
            <a:pPr>
              <a:lnSpc>
                <a:spcPts val="1425"/>
              </a:lnSpc>
              <a:buClr>
                <a:srgbClr val="002060"/>
              </a:buClr>
              <a:buFont typeface="Wingdings" panose="05000000000000000000" pitchFamily="2" charset="2"/>
              <a:buChar char="q"/>
            </a:pPr>
            <a:r>
              <a:rPr lang="en-US" sz="1600" b="0" dirty="0">
                <a:solidFill>
                  <a:srgbClr val="002060"/>
                </a:solidFill>
                <a:effectLst/>
                <a:latin typeface="Trebuchet MS" panose="020B0603020202020204" pitchFamily="34" charset="0"/>
              </a:rPr>
              <a:t>JavaScript: Programming language for creating interactive web elements</a:t>
            </a:r>
          </a:p>
        </p:txBody>
      </p:sp>
      <p:pic>
        <p:nvPicPr>
          <p:cNvPr id="167" name="Google Shape;167;p3">
            <a:extLst>
              <a:ext uri="{FF2B5EF4-FFF2-40B4-BE49-F238E27FC236}">
                <a16:creationId xmlns:a16="http://schemas.microsoft.com/office/drawing/2014/main" id="{FC91F3FB-64BB-0638-F843-A4DCD971AB75}"/>
              </a:ext>
            </a:extLst>
          </p:cNvPr>
          <p:cNvPicPr preferRelativeResize="0"/>
          <p:nvPr/>
        </p:nvPicPr>
        <p:blipFill rotWithShape="1">
          <a:blip r:embed="rId3">
            <a:alphaModFix/>
          </a:blip>
          <a:srcRect/>
          <a:stretch/>
        </p:blipFill>
        <p:spPr>
          <a:xfrm>
            <a:off x="353078" y="5944021"/>
            <a:ext cx="11302964" cy="944962"/>
          </a:xfrm>
          <a:prstGeom prst="rect">
            <a:avLst/>
          </a:prstGeom>
          <a:noFill/>
          <a:ln>
            <a:noFill/>
          </a:ln>
        </p:spPr>
      </p:pic>
    </p:spTree>
    <p:extLst>
      <p:ext uri="{BB962C8B-B14F-4D97-AF65-F5344CB8AC3E}">
        <p14:creationId xmlns:p14="http://schemas.microsoft.com/office/powerpoint/2010/main" val="64844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18787ECC-11F8-56CA-CDAA-3CBF2D7CA0D8}"/>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5DAD9842-8593-DC60-E1BC-08C8FE795319}"/>
              </a:ext>
            </a:extLst>
          </p:cNvPr>
          <p:cNvSpPr txBox="1">
            <a:spLocks noGrp="1"/>
          </p:cNvSpPr>
          <p:nvPr>
            <p:ph type="title"/>
          </p:nvPr>
        </p:nvSpPr>
        <p:spPr>
          <a:xfrm>
            <a:off x="677334" y="609600"/>
            <a:ext cx="8596668" cy="729343"/>
          </a:xfrm>
          <a:prstGeom prst="rect">
            <a:avLst/>
          </a:prstGeom>
          <a:noFill/>
          <a:ln>
            <a:noFill/>
          </a:ln>
        </p:spPr>
        <p:txBody>
          <a:bodyPr spcFirstLastPara="1" wrap="square" lIns="91425" tIns="45700" rIns="91425" bIns="45700" anchor="t" anchorCtr="0">
            <a:noAutofit/>
          </a:bodyPr>
          <a:lstStyle/>
          <a:p>
            <a:pPr algn="ctr"/>
            <a:r>
              <a:rPr lang="en-US" sz="4000" b="1" dirty="0">
                <a:solidFill>
                  <a:srgbClr val="92D050"/>
                </a:solidFill>
                <a:effectLst/>
                <a:latin typeface="Trebuchet MS" panose="020B0603020202020204" pitchFamily="34" charset="0"/>
              </a:rPr>
              <a:t>Acknowledgements</a:t>
            </a:r>
            <a:br>
              <a:rPr lang="en-US" sz="4000" b="0" dirty="0">
                <a:solidFill>
                  <a:srgbClr val="92D050"/>
                </a:solidFill>
                <a:effectLst/>
                <a:latin typeface="Trebuchet MS" panose="020B0603020202020204" pitchFamily="34" charset="0"/>
              </a:rPr>
            </a:br>
            <a:endParaRPr lang="en-US" sz="4000" b="0" dirty="0">
              <a:solidFill>
                <a:srgbClr val="92D050"/>
              </a:solidFill>
              <a:effectLst/>
              <a:latin typeface="Trebuchet MS" panose="020B0603020202020204" pitchFamily="34" charset="0"/>
            </a:endParaRPr>
          </a:p>
        </p:txBody>
      </p:sp>
      <p:sp>
        <p:nvSpPr>
          <p:cNvPr id="4" name="Text Placeholder 3">
            <a:extLst>
              <a:ext uri="{FF2B5EF4-FFF2-40B4-BE49-F238E27FC236}">
                <a16:creationId xmlns:a16="http://schemas.microsoft.com/office/drawing/2014/main" id="{A319774D-353C-032B-126A-41FB04148A21}"/>
              </a:ext>
            </a:extLst>
          </p:cNvPr>
          <p:cNvSpPr>
            <a:spLocks noGrp="1"/>
          </p:cNvSpPr>
          <p:nvPr>
            <p:ph type="body" idx="1"/>
          </p:nvPr>
        </p:nvSpPr>
        <p:spPr>
          <a:xfrm>
            <a:off x="514049" y="1488613"/>
            <a:ext cx="9446380" cy="3880773"/>
          </a:xfrm>
        </p:spPr>
        <p:txBody>
          <a:bodyPr>
            <a:normAutofit/>
          </a:bodyPr>
          <a:lstStyle/>
          <a:p>
            <a:pPr>
              <a:lnSpc>
                <a:spcPts val="1425"/>
              </a:lnSpc>
              <a:buClr>
                <a:srgbClr val="002060"/>
              </a:buClr>
              <a:buFont typeface="Wingdings" panose="05000000000000000000" pitchFamily="2" charset="2"/>
              <a:buChar char="Ø"/>
            </a:pPr>
            <a:r>
              <a:rPr lang="en-US" b="0" dirty="0">
                <a:solidFill>
                  <a:srgbClr val="002060"/>
                </a:solidFill>
                <a:effectLst/>
                <a:latin typeface="Trebuchet MS" panose="020B0603020202020204" pitchFamily="34" charset="0"/>
              </a:rPr>
              <a:t>The project references course materials from </a:t>
            </a:r>
            <a:r>
              <a:rPr lang="en-US" b="0" dirty="0" err="1">
                <a:solidFill>
                  <a:srgbClr val="002060"/>
                </a:solidFill>
                <a:effectLst/>
                <a:latin typeface="Trebuchet MS" panose="020B0603020202020204" pitchFamily="34" charset="0"/>
              </a:rPr>
              <a:t>upGrad's</a:t>
            </a:r>
            <a:r>
              <a:rPr lang="en-US" b="0" dirty="0">
                <a:solidFill>
                  <a:srgbClr val="002060"/>
                </a:solidFill>
                <a:effectLst/>
                <a:latin typeface="Trebuchet MS" panose="020B0603020202020204" pitchFamily="34" charset="0"/>
              </a:rPr>
              <a:t> curriculum.</a:t>
            </a:r>
          </a:p>
          <a:p>
            <a:pPr>
              <a:lnSpc>
                <a:spcPts val="1425"/>
              </a:lnSpc>
              <a:buClr>
                <a:srgbClr val="002060"/>
              </a:buClr>
              <a:buFont typeface="Wingdings" panose="05000000000000000000" pitchFamily="2" charset="2"/>
              <a:buChar char="Ø"/>
            </a:pPr>
            <a:endParaRPr lang="en-US" b="0" dirty="0">
              <a:solidFill>
                <a:srgbClr val="002060"/>
              </a:solidFill>
              <a:effectLst/>
              <a:latin typeface="Trebuchet MS" panose="020B0603020202020204" pitchFamily="34" charset="0"/>
            </a:endParaRPr>
          </a:p>
          <a:p>
            <a:pPr>
              <a:lnSpc>
                <a:spcPts val="1425"/>
              </a:lnSpc>
              <a:buClr>
                <a:srgbClr val="002060"/>
              </a:buClr>
              <a:buFont typeface="Wingdings" panose="05000000000000000000" pitchFamily="2" charset="2"/>
              <a:buChar char="Ø"/>
            </a:pPr>
            <a:r>
              <a:rPr lang="en-US" b="0" dirty="0">
                <a:solidFill>
                  <a:srgbClr val="002060"/>
                </a:solidFill>
                <a:effectLst/>
                <a:latin typeface="Trebuchet MS" panose="020B0603020202020204" pitchFamily="34" charset="0"/>
              </a:rPr>
              <a:t>The project references presentations in </a:t>
            </a:r>
            <a:r>
              <a:rPr lang="en-US" b="0" dirty="0" err="1">
                <a:solidFill>
                  <a:srgbClr val="002060"/>
                </a:solidFill>
                <a:effectLst/>
                <a:latin typeface="Trebuchet MS" panose="020B0603020202020204" pitchFamily="34" charset="0"/>
              </a:rPr>
              <a:t>upGrad’s</a:t>
            </a:r>
            <a:r>
              <a:rPr lang="en-US" b="0" dirty="0">
                <a:solidFill>
                  <a:srgbClr val="002060"/>
                </a:solidFill>
                <a:effectLst/>
                <a:latin typeface="Trebuchet MS" panose="020B0603020202020204" pitchFamily="34" charset="0"/>
              </a:rPr>
              <a:t> recorded module given by </a:t>
            </a:r>
            <a:r>
              <a:rPr lang="en-US" b="0" dirty="0" err="1">
                <a:solidFill>
                  <a:srgbClr val="002060"/>
                </a:solidFill>
                <a:effectLst/>
                <a:latin typeface="Trebuchet MS" panose="020B0603020202020204" pitchFamily="34" charset="0"/>
              </a:rPr>
              <a:t>Kshitij</a:t>
            </a:r>
            <a:r>
              <a:rPr lang="en-US" b="0" dirty="0">
                <a:solidFill>
                  <a:srgbClr val="002060"/>
                </a:solidFill>
                <a:effectLst/>
                <a:latin typeface="Trebuchet MS" panose="020B0603020202020204" pitchFamily="34" charset="0"/>
              </a:rPr>
              <a:t> Jain.</a:t>
            </a:r>
          </a:p>
          <a:p>
            <a:pPr>
              <a:lnSpc>
                <a:spcPts val="1425"/>
              </a:lnSpc>
              <a:buClr>
                <a:srgbClr val="002060"/>
              </a:buClr>
              <a:buFont typeface="Wingdings" panose="05000000000000000000" pitchFamily="2" charset="2"/>
              <a:buChar char="Ø"/>
            </a:pPr>
            <a:endParaRPr lang="en-US" dirty="0">
              <a:solidFill>
                <a:srgbClr val="002060"/>
              </a:solidFill>
              <a:latin typeface="Trebuchet MS" panose="020B0603020202020204" pitchFamily="34" charset="0"/>
            </a:endParaRPr>
          </a:p>
          <a:p>
            <a:pPr>
              <a:lnSpc>
                <a:spcPts val="1425"/>
              </a:lnSpc>
              <a:buClr>
                <a:srgbClr val="002060"/>
              </a:buClr>
              <a:buFont typeface="Wingdings" panose="05000000000000000000" pitchFamily="2" charset="2"/>
              <a:buChar char="Ø"/>
            </a:pPr>
            <a:r>
              <a:rPr lang="en-US" b="0" dirty="0">
                <a:solidFill>
                  <a:srgbClr val="002060"/>
                </a:solidFill>
                <a:effectLst/>
                <a:latin typeface="Trebuchet MS" panose="020B0603020202020204" pitchFamily="34" charset="0"/>
              </a:rPr>
              <a:t>The project references presentations in </a:t>
            </a:r>
            <a:r>
              <a:rPr lang="en-US" b="0" dirty="0" err="1">
                <a:solidFill>
                  <a:srgbClr val="002060"/>
                </a:solidFill>
                <a:effectLst/>
                <a:latin typeface="Trebuchet MS" panose="020B0603020202020204" pitchFamily="34" charset="0"/>
              </a:rPr>
              <a:t>upGrad’s</a:t>
            </a:r>
            <a:r>
              <a:rPr lang="en-US" b="0" dirty="0">
                <a:solidFill>
                  <a:srgbClr val="002060"/>
                </a:solidFill>
                <a:effectLst/>
                <a:latin typeface="Trebuchet MS" panose="020B0603020202020204" pitchFamily="34" charset="0"/>
              </a:rPr>
              <a:t> recorded module given by Kaustubh Singh.</a:t>
            </a:r>
          </a:p>
          <a:p>
            <a:pPr>
              <a:lnSpc>
                <a:spcPts val="1425"/>
              </a:lnSpc>
              <a:buClr>
                <a:srgbClr val="002060"/>
              </a:buClr>
              <a:buFont typeface="Wingdings" panose="05000000000000000000" pitchFamily="2" charset="2"/>
              <a:buChar char="Ø"/>
            </a:pPr>
            <a:endParaRPr lang="en-US" b="0" dirty="0">
              <a:solidFill>
                <a:srgbClr val="002060"/>
              </a:solidFill>
              <a:effectLst/>
              <a:latin typeface="Trebuchet MS" panose="020B0603020202020204" pitchFamily="34" charset="0"/>
            </a:endParaRPr>
          </a:p>
          <a:p>
            <a:pPr>
              <a:lnSpc>
                <a:spcPts val="1425"/>
              </a:lnSpc>
              <a:buClr>
                <a:srgbClr val="002060"/>
              </a:buClr>
              <a:buFont typeface="Wingdings" panose="05000000000000000000" pitchFamily="2" charset="2"/>
              <a:buChar char="Ø"/>
            </a:pPr>
            <a:r>
              <a:rPr lang="en-US" b="0" dirty="0">
                <a:solidFill>
                  <a:srgbClr val="002060"/>
                </a:solidFill>
                <a:effectLst/>
                <a:latin typeface="Trebuchet MS" panose="020B0603020202020204" pitchFamily="34" charset="0"/>
              </a:rPr>
              <a:t>The project references presentations in </a:t>
            </a:r>
            <a:r>
              <a:rPr lang="en-US" b="0" dirty="0" err="1">
                <a:solidFill>
                  <a:srgbClr val="002060"/>
                </a:solidFill>
                <a:effectLst/>
                <a:latin typeface="Trebuchet MS" panose="020B0603020202020204" pitchFamily="34" charset="0"/>
              </a:rPr>
              <a:t>upGrad's</a:t>
            </a:r>
            <a:r>
              <a:rPr lang="en-US" b="0" dirty="0">
                <a:solidFill>
                  <a:srgbClr val="002060"/>
                </a:solidFill>
                <a:effectLst/>
                <a:latin typeface="Trebuchet MS" panose="020B0603020202020204" pitchFamily="34" charset="0"/>
              </a:rPr>
              <a:t> live class given by </a:t>
            </a:r>
            <a:r>
              <a:rPr lang="en-US" b="0" dirty="0" err="1">
                <a:solidFill>
                  <a:srgbClr val="002060"/>
                </a:solidFill>
                <a:effectLst/>
                <a:latin typeface="Trebuchet MS" panose="020B0603020202020204" pitchFamily="34" charset="0"/>
              </a:rPr>
              <a:t>Sheshanth</a:t>
            </a:r>
            <a:r>
              <a:rPr lang="en-US" b="0" dirty="0">
                <a:solidFill>
                  <a:srgbClr val="002060"/>
                </a:solidFill>
                <a:effectLst/>
                <a:latin typeface="Trebuchet MS" panose="020B0603020202020204" pitchFamily="34" charset="0"/>
              </a:rPr>
              <a:t> AS.</a:t>
            </a:r>
          </a:p>
          <a:p>
            <a:pPr>
              <a:lnSpc>
                <a:spcPts val="1425"/>
              </a:lnSpc>
              <a:buClr>
                <a:srgbClr val="002060"/>
              </a:buClr>
              <a:buFont typeface="Wingdings" panose="05000000000000000000" pitchFamily="2" charset="2"/>
              <a:buChar char="Ø"/>
            </a:pPr>
            <a:endParaRPr lang="en-US" b="0" dirty="0">
              <a:solidFill>
                <a:srgbClr val="002060"/>
              </a:solidFill>
              <a:effectLst/>
              <a:latin typeface="Trebuchet MS" panose="020B0603020202020204" pitchFamily="34" charset="0"/>
            </a:endParaRPr>
          </a:p>
          <a:p>
            <a:pPr>
              <a:lnSpc>
                <a:spcPts val="1425"/>
              </a:lnSpc>
              <a:buClr>
                <a:srgbClr val="002060"/>
              </a:buClr>
              <a:buFont typeface="Wingdings" panose="05000000000000000000" pitchFamily="2" charset="2"/>
              <a:buChar char="Ø"/>
            </a:pPr>
            <a:r>
              <a:rPr lang="en-US" b="0" dirty="0">
                <a:solidFill>
                  <a:srgbClr val="002060"/>
                </a:solidFill>
                <a:effectLst/>
                <a:latin typeface="Trebuchet MS" panose="020B0603020202020204" pitchFamily="34" charset="0"/>
              </a:rPr>
              <a:t>The project references insights and inferences from presentations in </a:t>
            </a:r>
            <a:r>
              <a:rPr lang="en-US" b="0" dirty="0" err="1">
                <a:solidFill>
                  <a:srgbClr val="002060"/>
                </a:solidFill>
                <a:effectLst/>
                <a:latin typeface="Trebuchet MS" panose="020B0603020202020204" pitchFamily="34" charset="0"/>
              </a:rPr>
              <a:t>upGrad’s</a:t>
            </a:r>
            <a:r>
              <a:rPr lang="en-US" b="0" dirty="0">
                <a:solidFill>
                  <a:srgbClr val="002060"/>
                </a:solidFill>
                <a:effectLst/>
                <a:latin typeface="Trebuchet MS" panose="020B0603020202020204" pitchFamily="34" charset="0"/>
              </a:rPr>
              <a:t> doubt clear session given by Shridhar </a:t>
            </a:r>
            <a:r>
              <a:rPr lang="en-US" b="0" dirty="0" err="1">
                <a:solidFill>
                  <a:srgbClr val="002060"/>
                </a:solidFill>
                <a:effectLst/>
                <a:latin typeface="Trebuchet MS" panose="020B0603020202020204" pitchFamily="34" charset="0"/>
              </a:rPr>
              <a:t>Galande</a:t>
            </a:r>
            <a:r>
              <a:rPr lang="en-US" b="0" dirty="0">
                <a:solidFill>
                  <a:srgbClr val="002060"/>
                </a:solidFill>
                <a:effectLst/>
                <a:latin typeface="Trebuchet MS" panose="020B0603020202020204" pitchFamily="34" charset="0"/>
              </a:rPr>
              <a:t>.</a:t>
            </a:r>
          </a:p>
        </p:txBody>
      </p:sp>
      <p:pic>
        <p:nvPicPr>
          <p:cNvPr id="167" name="Google Shape;167;p3">
            <a:extLst>
              <a:ext uri="{FF2B5EF4-FFF2-40B4-BE49-F238E27FC236}">
                <a16:creationId xmlns:a16="http://schemas.microsoft.com/office/drawing/2014/main" id="{44CADA56-7BFC-6FF8-A2F9-2F312890856E}"/>
              </a:ext>
            </a:extLst>
          </p:cNvPr>
          <p:cNvPicPr preferRelativeResize="0"/>
          <p:nvPr/>
        </p:nvPicPr>
        <p:blipFill rotWithShape="1">
          <a:blip r:embed="rId3">
            <a:alphaModFix/>
          </a:blip>
          <a:srcRect/>
          <a:stretch/>
        </p:blipFill>
        <p:spPr>
          <a:xfrm>
            <a:off x="353078" y="5944021"/>
            <a:ext cx="11302964" cy="944962"/>
          </a:xfrm>
          <a:prstGeom prst="rect">
            <a:avLst/>
          </a:prstGeom>
          <a:noFill/>
          <a:ln>
            <a:noFill/>
          </a:ln>
        </p:spPr>
      </p:pic>
    </p:spTree>
    <p:extLst>
      <p:ext uri="{BB962C8B-B14F-4D97-AF65-F5344CB8AC3E}">
        <p14:creationId xmlns:p14="http://schemas.microsoft.com/office/powerpoint/2010/main" val="241955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2"/>
          <p:cNvSpPr txBox="1">
            <a:spLocks noGrp="1"/>
          </p:cNvSpPr>
          <p:nvPr>
            <p:ph type="title"/>
          </p:nvPr>
        </p:nvSpPr>
        <p:spPr>
          <a:xfrm>
            <a:off x="2921616" y="2660650"/>
            <a:ext cx="5841384"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70C0"/>
              </a:buClr>
              <a:buSzPts val="8000"/>
              <a:buFont typeface="Algerian"/>
              <a:buNone/>
            </a:pPr>
            <a:r>
              <a:rPr lang="en-US" sz="8000">
                <a:solidFill>
                  <a:srgbClr val="0070C0"/>
                </a:solidFill>
                <a:latin typeface="Algerian"/>
                <a:ea typeface="Algerian"/>
                <a:cs typeface="Algerian"/>
                <a:sym typeface="Algerian"/>
              </a:rPr>
              <a:t>Thank You </a:t>
            </a:r>
            <a:endParaRPr sz="8000">
              <a:solidFill>
                <a:srgbClr val="0070C0"/>
              </a:solidFill>
              <a:latin typeface="Algerian"/>
              <a:ea typeface="Algerian"/>
              <a:cs typeface="Algerian"/>
              <a:sym typeface="Algerian"/>
            </a:endParaRPr>
          </a:p>
        </p:txBody>
      </p:sp>
      <p:pic>
        <p:nvPicPr>
          <p:cNvPr id="408" name="Google Shape;408;p22"/>
          <p:cNvPicPr preferRelativeResize="0"/>
          <p:nvPr/>
        </p:nvPicPr>
        <p:blipFill rotWithShape="1">
          <a:blip r:embed="rId3">
            <a:alphaModFix/>
          </a:blip>
          <a:srcRect/>
          <a:stretch/>
        </p:blipFill>
        <p:spPr>
          <a:xfrm>
            <a:off x="353078" y="5966743"/>
            <a:ext cx="11302964" cy="9449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a:spLocks noGrp="1"/>
          </p:cNvSpPr>
          <p:nvPr>
            <p:ph type="title"/>
          </p:nvPr>
        </p:nvSpPr>
        <p:spPr>
          <a:xfrm>
            <a:off x="677334" y="609600"/>
            <a:ext cx="8596668" cy="80554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4000"/>
              <a:buFont typeface="Trebuchet MS"/>
              <a:buNone/>
            </a:pPr>
            <a:r>
              <a:rPr lang="en-US" sz="4000" b="1" dirty="0"/>
              <a:t>Table of Contents</a:t>
            </a:r>
            <a:endParaRPr dirty="0"/>
          </a:p>
        </p:txBody>
      </p:sp>
      <p:sp>
        <p:nvSpPr>
          <p:cNvPr id="7" name="Text Placeholder 6">
            <a:extLst>
              <a:ext uri="{FF2B5EF4-FFF2-40B4-BE49-F238E27FC236}">
                <a16:creationId xmlns:a16="http://schemas.microsoft.com/office/drawing/2014/main" id="{099B01EA-9C7A-3391-2D66-29E05A95F3A6}"/>
              </a:ext>
            </a:extLst>
          </p:cNvPr>
          <p:cNvSpPr>
            <a:spLocks noGrp="1"/>
          </p:cNvSpPr>
          <p:nvPr>
            <p:ph type="body" idx="1"/>
          </p:nvPr>
        </p:nvSpPr>
        <p:spPr>
          <a:xfrm>
            <a:off x="579364" y="1660478"/>
            <a:ext cx="4184035" cy="4121426"/>
          </a:xfrm>
        </p:spPr>
        <p:txBody>
          <a:bodyPr>
            <a:normAutofit fontScale="92500" lnSpcReduction="20000"/>
          </a:bodyPr>
          <a:lstStyle/>
          <a:p>
            <a:pPr marL="537210" indent="-400050">
              <a:buClr>
                <a:srgbClr val="002060"/>
              </a:buClr>
              <a:buFont typeface="+mj-lt"/>
              <a:buAutoNum type="romanUcPeriod"/>
            </a:pPr>
            <a:r>
              <a:rPr lang="en-US" b="1" dirty="0">
                <a:solidFill>
                  <a:srgbClr val="002060"/>
                </a:solidFill>
              </a:rPr>
              <a:t>Introduction</a:t>
            </a:r>
            <a:endParaRPr lang="en-US" dirty="0">
              <a:solidFill>
                <a:srgbClr val="002060"/>
              </a:solidFill>
            </a:endParaRPr>
          </a:p>
          <a:p>
            <a:pPr marL="537210" indent="-400050">
              <a:buClr>
                <a:srgbClr val="002060"/>
              </a:buClr>
              <a:buFont typeface="+mj-lt"/>
              <a:buAutoNum type="romanUcPeriod"/>
            </a:pPr>
            <a:r>
              <a:rPr lang="en-US" b="1" dirty="0">
                <a:solidFill>
                  <a:srgbClr val="002060"/>
                </a:solidFill>
              </a:rPr>
              <a:t>Problem Statement</a:t>
            </a:r>
            <a:endParaRPr lang="en-US" dirty="0">
              <a:solidFill>
                <a:srgbClr val="002060"/>
              </a:solidFill>
            </a:endParaRPr>
          </a:p>
          <a:p>
            <a:pPr marL="537210" indent="-400050">
              <a:buClr>
                <a:srgbClr val="002060"/>
              </a:buClr>
              <a:buFont typeface="+mj-lt"/>
              <a:buAutoNum type="romanUcPeriod"/>
            </a:pPr>
            <a:r>
              <a:rPr lang="en-US" b="1" dirty="0">
                <a:solidFill>
                  <a:srgbClr val="002060"/>
                </a:solidFill>
              </a:rPr>
              <a:t>Approach</a:t>
            </a:r>
            <a:endParaRPr lang="en-US" dirty="0">
              <a:solidFill>
                <a:srgbClr val="002060"/>
              </a:solidFill>
            </a:endParaRPr>
          </a:p>
          <a:p>
            <a:pPr marL="537210" indent="-400050">
              <a:buClr>
                <a:srgbClr val="002060"/>
              </a:buClr>
              <a:buFont typeface="+mj-lt"/>
              <a:buAutoNum type="romanUcPeriod"/>
            </a:pPr>
            <a:r>
              <a:rPr lang="en-US" b="1" dirty="0">
                <a:solidFill>
                  <a:srgbClr val="002060"/>
                </a:solidFill>
              </a:rPr>
              <a:t>Changes Made - 1</a:t>
            </a:r>
            <a:endParaRPr lang="en-US" dirty="0">
              <a:solidFill>
                <a:srgbClr val="002060"/>
              </a:solidFill>
            </a:endParaRPr>
          </a:p>
          <a:p>
            <a:pPr marL="537210" indent="-400050">
              <a:buClr>
                <a:srgbClr val="002060"/>
              </a:buClr>
              <a:buFont typeface="+mj-lt"/>
              <a:buAutoNum type="romanUcPeriod"/>
            </a:pPr>
            <a:r>
              <a:rPr lang="en-US" b="1" dirty="0">
                <a:solidFill>
                  <a:srgbClr val="002060"/>
                </a:solidFill>
              </a:rPr>
              <a:t>Changes Made – 2</a:t>
            </a:r>
          </a:p>
          <a:p>
            <a:pPr marL="537210" indent="-400050">
              <a:buClr>
                <a:srgbClr val="002060"/>
              </a:buClr>
              <a:buFont typeface="+mj-lt"/>
              <a:buAutoNum type="romanUcPeriod"/>
            </a:pPr>
            <a:r>
              <a:rPr lang="en-US" b="1" dirty="0">
                <a:solidFill>
                  <a:srgbClr val="002060"/>
                </a:solidFill>
              </a:rPr>
              <a:t>Changes Made - 3</a:t>
            </a:r>
            <a:endParaRPr lang="en-US" dirty="0">
              <a:solidFill>
                <a:srgbClr val="002060"/>
              </a:solidFill>
            </a:endParaRPr>
          </a:p>
          <a:p>
            <a:pPr marL="537210" indent="-400050">
              <a:buClr>
                <a:srgbClr val="002060"/>
              </a:buClr>
              <a:buFont typeface="+mj-lt"/>
              <a:buAutoNum type="romanUcPeriod"/>
            </a:pPr>
            <a:r>
              <a:rPr lang="en-US" b="1" dirty="0">
                <a:solidFill>
                  <a:srgbClr val="002060"/>
                </a:solidFill>
              </a:rPr>
              <a:t>Changes Made - 4</a:t>
            </a:r>
            <a:endParaRPr lang="en-US" dirty="0">
              <a:solidFill>
                <a:srgbClr val="002060"/>
              </a:solidFill>
            </a:endParaRPr>
          </a:p>
          <a:p>
            <a:pPr marL="537210" indent="-400050">
              <a:buClr>
                <a:srgbClr val="002060"/>
              </a:buClr>
              <a:buFont typeface="+mj-lt"/>
              <a:buAutoNum type="romanUcPeriod"/>
            </a:pPr>
            <a:r>
              <a:rPr lang="en-US" b="1" dirty="0">
                <a:solidFill>
                  <a:srgbClr val="002060"/>
                </a:solidFill>
              </a:rPr>
              <a:t>API Endpoints</a:t>
            </a:r>
          </a:p>
          <a:p>
            <a:pPr marL="537210" indent="-400050">
              <a:buClr>
                <a:srgbClr val="002060"/>
              </a:buClr>
              <a:buFont typeface="+mj-lt"/>
              <a:buAutoNum type="romanUcPeriod"/>
            </a:pPr>
            <a:r>
              <a:rPr lang="en-US" sz="1800" b="1" dirty="0">
                <a:solidFill>
                  <a:srgbClr val="002060"/>
                </a:solidFill>
                <a:effectLst/>
                <a:latin typeface="Trebuchet MS" panose="020B0603020202020204" pitchFamily="34" charset="0"/>
              </a:rPr>
              <a:t>Demonstration</a:t>
            </a:r>
            <a:endParaRPr lang="en-US" b="1" dirty="0">
              <a:solidFill>
                <a:srgbClr val="002060"/>
              </a:solidFill>
            </a:endParaRPr>
          </a:p>
          <a:p>
            <a:pPr marL="537210" indent="-400050">
              <a:buClr>
                <a:srgbClr val="002060"/>
              </a:buClr>
              <a:buFont typeface="+mj-lt"/>
              <a:buAutoNum type="romanUcPeriod"/>
            </a:pPr>
            <a:r>
              <a:rPr lang="en-US" b="1" dirty="0">
                <a:solidFill>
                  <a:srgbClr val="002060"/>
                </a:solidFill>
              </a:rPr>
              <a:t>Conclusions</a:t>
            </a:r>
            <a:endParaRPr lang="en-US" dirty="0">
              <a:solidFill>
                <a:srgbClr val="002060"/>
              </a:solidFill>
            </a:endParaRPr>
          </a:p>
          <a:p>
            <a:pPr marL="537210" indent="-400050">
              <a:buClr>
                <a:srgbClr val="002060"/>
              </a:buClr>
              <a:buFont typeface="+mj-lt"/>
              <a:buAutoNum type="romanUcPeriod"/>
            </a:pPr>
            <a:r>
              <a:rPr lang="en-US" b="1" dirty="0">
                <a:solidFill>
                  <a:srgbClr val="002060"/>
                </a:solidFill>
              </a:rPr>
              <a:t>Glossary</a:t>
            </a:r>
            <a:endParaRPr lang="en-US" dirty="0">
              <a:solidFill>
                <a:srgbClr val="002060"/>
              </a:solidFill>
            </a:endParaRPr>
          </a:p>
          <a:p>
            <a:pPr marL="537210" indent="-400050">
              <a:buClr>
                <a:srgbClr val="002060"/>
              </a:buClr>
              <a:buFont typeface="+mj-lt"/>
              <a:buAutoNum type="romanUcPeriod"/>
            </a:pPr>
            <a:r>
              <a:rPr lang="en-US" b="1" dirty="0">
                <a:solidFill>
                  <a:srgbClr val="002060"/>
                </a:solidFill>
              </a:rPr>
              <a:t>Acknowledgments</a:t>
            </a:r>
            <a:endParaRPr lang="en-US" dirty="0">
              <a:solidFill>
                <a:srgbClr val="002060"/>
              </a:solidFill>
            </a:endParaRPr>
          </a:p>
          <a:p>
            <a:pPr marL="537210" indent="-400050">
              <a:buClr>
                <a:srgbClr val="002060"/>
              </a:buClr>
              <a:buFont typeface="+mj-lt"/>
              <a:buAutoNum type="romanUcPeriod"/>
            </a:pPr>
            <a:endParaRPr lang="en-US" dirty="0">
              <a:solidFill>
                <a:srgbClr val="002060"/>
              </a:solidFill>
            </a:endParaRPr>
          </a:p>
          <a:p>
            <a:pPr marL="537210" indent="-400050">
              <a:buClr>
                <a:srgbClr val="002060"/>
              </a:buClr>
              <a:buFont typeface="+mj-lt"/>
              <a:buAutoNum type="romanUcPeriod"/>
            </a:pPr>
            <a:endParaRPr lang="en-US" dirty="0">
              <a:solidFill>
                <a:srgbClr val="002060"/>
              </a:solidFill>
            </a:endParaRPr>
          </a:p>
        </p:txBody>
      </p:sp>
      <p:sp>
        <p:nvSpPr>
          <p:cNvPr id="8" name="Text Placeholder 7">
            <a:extLst>
              <a:ext uri="{FF2B5EF4-FFF2-40B4-BE49-F238E27FC236}">
                <a16:creationId xmlns:a16="http://schemas.microsoft.com/office/drawing/2014/main" id="{DECF3575-9DA7-2560-504D-F6AE20B9D93B}"/>
              </a:ext>
            </a:extLst>
          </p:cNvPr>
          <p:cNvSpPr>
            <a:spLocks noGrp="1"/>
          </p:cNvSpPr>
          <p:nvPr>
            <p:ph type="body" idx="2"/>
          </p:nvPr>
        </p:nvSpPr>
        <p:spPr>
          <a:xfrm>
            <a:off x="5416541" y="1766183"/>
            <a:ext cx="4184034" cy="3880773"/>
          </a:xfrm>
        </p:spPr>
        <p:txBody>
          <a:bodyPr>
            <a:normAutofit/>
          </a:bodyPr>
          <a:lstStyle/>
          <a:p>
            <a:pPr marL="137160" indent="0">
              <a:buNone/>
            </a:pPr>
            <a:r>
              <a:rPr lang="en-US" b="1" dirty="0">
                <a:solidFill>
                  <a:srgbClr val="002060"/>
                </a:solidFill>
              </a:rPr>
              <a:t>9. API Endpoints</a:t>
            </a:r>
            <a:endParaRPr lang="en-US" dirty="0">
              <a:solidFill>
                <a:srgbClr val="002060"/>
              </a:solidFill>
            </a:endParaRPr>
          </a:p>
          <a:p>
            <a:pPr marL="137160" indent="0">
              <a:buNone/>
            </a:pPr>
            <a:r>
              <a:rPr lang="en-US" b="1" dirty="0">
                <a:solidFill>
                  <a:srgbClr val="002060"/>
                </a:solidFill>
              </a:rPr>
              <a:t>11. Conclusions</a:t>
            </a:r>
            <a:endParaRPr lang="en-US" dirty="0">
              <a:solidFill>
                <a:srgbClr val="002060"/>
              </a:solidFill>
            </a:endParaRPr>
          </a:p>
          <a:p>
            <a:pPr marL="137160" indent="0">
              <a:buNone/>
            </a:pPr>
            <a:r>
              <a:rPr lang="en-US" b="1" dirty="0">
                <a:solidFill>
                  <a:srgbClr val="002060"/>
                </a:solidFill>
              </a:rPr>
              <a:t>12. Glossary</a:t>
            </a:r>
            <a:endParaRPr lang="en-US" dirty="0">
              <a:solidFill>
                <a:srgbClr val="002060"/>
              </a:solidFill>
            </a:endParaRPr>
          </a:p>
          <a:p>
            <a:pPr marL="137160" indent="0">
              <a:buNone/>
            </a:pPr>
            <a:r>
              <a:rPr lang="en-US" b="1" dirty="0">
                <a:solidFill>
                  <a:srgbClr val="002060"/>
                </a:solidFill>
              </a:rPr>
              <a:t>13. Acknowledgments</a:t>
            </a:r>
            <a:endParaRPr lang="en-US" dirty="0">
              <a:solidFill>
                <a:srgbClr val="002060"/>
              </a:solidFill>
            </a:endParaRPr>
          </a:p>
          <a:p>
            <a:pPr marL="137160" indent="0">
              <a:buNone/>
            </a:pPr>
            <a:r>
              <a:rPr lang="en-US" b="1" dirty="0">
                <a:solidFill>
                  <a:srgbClr val="002060"/>
                </a:solidFill>
              </a:rPr>
              <a:t>14. Contributing</a:t>
            </a:r>
          </a:p>
          <a:p>
            <a:pPr marL="137160" indent="0">
              <a:buNone/>
            </a:pPr>
            <a:r>
              <a:rPr lang="en-US" b="1" dirty="0">
                <a:solidFill>
                  <a:srgbClr val="002060"/>
                </a:solidFill>
              </a:rPr>
              <a:t>15. Author</a:t>
            </a:r>
            <a:endParaRPr lang="en-US" dirty="0">
              <a:solidFill>
                <a:srgbClr val="002060"/>
              </a:solidFill>
            </a:endParaRPr>
          </a:p>
        </p:txBody>
      </p:sp>
      <p:pic>
        <p:nvPicPr>
          <p:cNvPr id="155" name="Google Shape;155;p2"/>
          <p:cNvPicPr preferRelativeResize="0"/>
          <p:nvPr/>
        </p:nvPicPr>
        <p:blipFill rotWithShape="1">
          <a:blip r:embed="rId3">
            <a:alphaModFix/>
          </a:blip>
          <a:srcRect/>
          <a:stretch/>
        </p:blipFill>
        <p:spPr>
          <a:xfrm>
            <a:off x="353078" y="5944021"/>
            <a:ext cx="11302964" cy="944962"/>
          </a:xfrm>
          <a:prstGeom prst="rect">
            <a:avLst/>
          </a:prstGeom>
          <a:noFill/>
          <a:ln>
            <a:noFill/>
          </a:ln>
        </p:spPr>
      </p:pic>
      <p:pic>
        <p:nvPicPr>
          <p:cNvPr id="9" name="Picture 8">
            <a:extLst>
              <a:ext uri="{FF2B5EF4-FFF2-40B4-BE49-F238E27FC236}">
                <a16:creationId xmlns:a16="http://schemas.microsoft.com/office/drawing/2014/main" id="{E2C9118C-C0BD-56EE-7CDA-64E6798FF4A8}"/>
              </a:ext>
            </a:extLst>
          </p:cNvPr>
          <p:cNvPicPr>
            <a:picLocks noChangeAspect="1"/>
          </p:cNvPicPr>
          <p:nvPr/>
        </p:nvPicPr>
        <p:blipFill>
          <a:blip r:embed="rId4"/>
          <a:stretch>
            <a:fillRect/>
          </a:stretch>
        </p:blipFill>
        <p:spPr>
          <a:xfrm>
            <a:off x="4533194" y="1577259"/>
            <a:ext cx="7474924" cy="42046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
          <p:cNvSpPr txBox="1">
            <a:spLocks noGrp="1"/>
          </p:cNvSpPr>
          <p:nvPr>
            <p:ph type="title"/>
          </p:nvPr>
        </p:nvSpPr>
        <p:spPr>
          <a:xfrm>
            <a:off x="677334" y="609600"/>
            <a:ext cx="8596668" cy="566057"/>
          </a:xfrm>
          <a:prstGeom prst="rect">
            <a:avLst/>
          </a:prstGeom>
          <a:noFill/>
          <a:ln>
            <a:noFill/>
          </a:ln>
        </p:spPr>
        <p:txBody>
          <a:bodyPr spcFirstLastPara="1" wrap="square" lIns="91425" tIns="45700" rIns="91425" bIns="45700" anchor="t" anchorCtr="0">
            <a:noAutofit/>
          </a:bodyPr>
          <a:lstStyle/>
          <a:p>
            <a:pPr algn="ctr"/>
            <a:r>
              <a:rPr lang="en-IN" sz="4000" b="1" dirty="0">
                <a:effectLst/>
                <a:latin typeface="Trebuchet MS" panose="020B0603020202020204" pitchFamily="34" charset="0"/>
              </a:rPr>
              <a:t>Introduction</a:t>
            </a:r>
            <a:br>
              <a:rPr lang="en-IN" sz="4000" b="1" dirty="0">
                <a:solidFill>
                  <a:srgbClr val="D4D4D4"/>
                </a:solidFill>
                <a:effectLst/>
                <a:latin typeface="Trebuchet MS" panose="020B0603020202020204" pitchFamily="34" charset="0"/>
              </a:rPr>
            </a:br>
            <a:endParaRPr lang="en-US" sz="4000" b="1" dirty="0">
              <a:latin typeface="Trebuchet MS" panose="020B0603020202020204" pitchFamily="34" charset="0"/>
            </a:endParaRPr>
          </a:p>
        </p:txBody>
      </p:sp>
      <p:sp>
        <p:nvSpPr>
          <p:cNvPr id="4" name="Text Placeholder 3">
            <a:extLst>
              <a:ext uri="{FF2B5EF4-FFF2-40B4-BE49-F238E27FC236}">
                <a16:creationId xmlns:a16="http://schemas.microsoft.com/office/drawing/2014/main" id="{7424FF55-EAFD-ED6F-FE26-824795797EAE}"/>
              </a:ext>
            </a:extLst>
          </p:cNvPr>
          <p:cNvSpPr>
            <a:spLocks noGrp="1"/>
          </p:cNvSpPr>
          <p:nvPr>
            <p:ph type="body" idx="1"/>
          </p:nvPr>
        </p:nvSpPr>
        <p:spPr>
          <a:xfrm>
            <a:off x="492277" y="1725160"/>
            <a:ext cx="9326637" cy="3880773"/>
          </a:xfrm>
        </p:spPr>
        <p:txBody>
          <a:bodyPr>
            <a:noAutofit/>
          </a:bodyPr>
          <a:lstStyle/>
          <a:p>
            <a:pPr>
              <a:lnSpc>
                <a:spcPts val="1425"/>
              </a:lnSpc>
            </a:pPr>
            <a:r>
              <a:rPr lang="en-US" sz="1600" b="1" dirty="0">
                <a:solidFill>
                  <a:srgbClr val="002060"/>
                </a:solidFill>
                <a:effectLst/>
                <a:highlight>
                  <a:srgbClr val="FFFF00"/>
                </a:highlight>
                <a:latin typeface="Trebuchet MS" panose="020B0603020202020204" pitchFamily="34" charset="0"/>
              </a:rPr>
              <a:t>Background</a:t>
            </a:r>
            <a:r>
              <a:rPr lang="en-US" sz="1600" b="0" dirty="0">
                <a:solidFill>
                  <a:srgbClr val="002060"/>
                </a:solidFill>
                <a:effectLst/>
                <a:latin typeface="Trebuchet MS" panose="020B0603020202020204" pitchFamily="34" charset="0"/>
              </a:rPr>
              <a:t> : The evolution of AI-driven systems has transformed user interactions with technology. The Laptop Shop Assistant AI 2.0 builds upon the existing ShopAssistAI by integrating advanced OpenAI function calling capabilities to provide a more dynamic and personalized shopping experience for users.</a:t>
            </a:r>
          </a:p>
          <a:p>
            <a:pPr>
              <a:lnSpc>
                <a:spcPts val="1425"/>
              </a:lnSpc>
            </a:pPr>
            <a:endParaRPr lang="en-US" sz="1600" b="0" dirty="0">
              <a:solidFill>
                <a:srgbClr val="002060"/>
              </a:solidFill>
              <a:effectLst/>
              <a:latin typeface="Trebuchet MS" panose="020B0603020202020204" pitchFamily="34" charset="0"/>
            </a:endParaRPr>
          </a:p>
          <a:p>
            <a:pPr>
              <a:lnSpc>
                <a:spcPts val="1425"/>
              </a:lnSpc>
            </a:pPr>
            <a:r>
              <a:rPr lang="en-US" sz="1600" b="1" dirty="0">
                <a:solidFill>
                  <a:srgbClr val="002060"/>
                </a:solidFill>
                <a:effectLst/>
                <a:highlight>
                  <a:srgbClr val="FFFF00"/>
                </a:highlight>
                <a:latin typeface="Trebuchet MS" panose="020B0603020202020204" pitchFamily="34" charset="0"/>
              </a:rPr>
              <a:t>Objective</a:t>
            </a:r>
            <a:r>
              <a:rPr lang="en-US" sz="1600" b="0" dirty="0">
                <a:solidFill>
                  <a:srgbClr val="002060"/>
                </a:solidFill>
                <a:effectLst/>
                <a:latin typeface="Trebuchet MS" panose="020B0603020202020204" pitchFamily="34" charset="0"/>
              </a:rPr>
              <a:t> : To demonstrate how integrating OpenAI's Function Calling API enhances the chatbot's ability to perform tasks beyond simple responses, enabling seamless and real-time personalized laptop recommendations based on user preferences.</a:t>
            </a:r>
          </a:p>
          <a:p>
            <a:pPr>
              <a:lnSpc>
                <a:spcPts val="1425"/>
              </a:lnSpc>
            </a:pPr>
            <a:endParaRPr lang="en-US" sz="1600" b="0" dirty="0">
              <a:solidFill>
                <a:srgbClr val="002060"/>
              </a:solidFill>
              <a:effectLst/>
              <a:latin typeface="Trebuchet MS" panose="020B0603020202020204" pitchFamily="34" charset="0"/>
            </a:endParaRPr>
          </a:p>
          <a:p>
            <a:pPr>
              <a:lnSpc>
                <a:spcPts val="1425"/>
              </a:lnSpc>
            </a:pPr>
            <a:r>
              <a:rPr lang="en-US" sz="1600" b="1" dirty="0">
                <a:solidFill>
                  <a:srgbClr val="002060"/>
                </a:solidFill>
                <a:effectLst/>
                <a:highlight>
                  <a:srgbClr val="FFFF00"/>
                </a:highlight>
                <a:latin typeface="Trebuchet MS" panose="020B0603020202020204" pitchFamily="34" charset="0"/>
              </a:rPr>
              <a:t>Key Focus </a:t>
            </a:r>
            <a:r>
              <a:rPr lang="en-US" sz="1600" b="0" dirty="0">
                <a:solidFill>
                  <a:srgbClr val="002060"/>
                </a:solidFill>
                <a:effectLst/>
                <a:latin typeface="Trebuchet MS" panose="020B0603020202020204" pitchFamily="34" charset="0"/>
              </a:rPr>
              <a:t>: This presentation will focus on the process of integrating the OpenAI Function Calling API into ShopAssistAI, allowing for advanced interactions such as executing functions, accessing external data, and delivering tailored results based on complex user inputs.</a:t>
            </a:r>
          </a:p>
          <a:p>
            <a:pPr>
              <a:lnSpc>
                <a:spcPts val="1425"/>
              </a:lnSpc>
            </a:pPr>
            <a:endParaRPr lang="en-US" sz="1600" b="0" dirty="0">
              <a:solidFill>
                <a:srgbClr val="002060"/>
              </a:solidFill>
              <a:effectLst/>
              <a:latin typeface="Trebuchet MS" panose="020B0603020202020204" pitchFamily="34" charset="0"/>
            </a:endParaRPr>
          </a:p>
          <a:p>
            <a:pPr>
              <a:lnSpc>
                <a:spcPts val="1425"/>
              </a:lnSpc>
            </a:pPr>
            <a:r>
              <a:rPr lang="en-US" sz="1600" b="1" dirty="0">
                <a:solidFill>
                  <a:srgbClr val="002060"/>
                </a:solidFill>
                <a:effectLst/>
                <a:highlight>
                  <a:srgbClr val="FFFF00"/>
                </a:highlight>
                <a:latin typeface="Trebuchet MS" panose="020B0603020202020204" pitchFamily="34" charset="0"/>
              </a:rPr>
              <a:t>End Goal</a:t>
            </a:r>
            <a:r>
              <a:rPr lang="en-US" sz="1600" b="1" dirty="0">
                <a:solidFill>
                  <a:srgbClr val="002060"/>
                </a:solidFill>
                <a:effectLst/>
                <a:latin typeface="Trebuchet MS" panose="020B0603020202020204" pitchFamily="34" charset="0"/>
              </a:rPr>
              <a:t> </a:t>
            </a:r>
            <a:r>
              <a:rPr lang="en-US" sz="1600" b="0" dirty="0">
                <a:solidFill>
                  <a:srgbClr val="002060"/>
                </a:solidFill>
                <a:effectLst/>
                <a:latin typeface="Trebuchet MS" panose="020B0603020202020204" pitchFamily="34" charset="0"/>
              </a:rPr>
              <a:t>: Improve the user experience with more interactive and context-aware features, making the assistant a smarter tool for laptop shopping.</a:t>
            </a:r>
          </a:p>
        </p:txBody>
      </p:sp>
      <p:pic>
        <p:nvPicPr>
          <p:cNvPr id="167" name="Google Shape;167;p3"/>
          <p:cNvPicPr preferRelativeResize="0"/>
          <p:nvPr/>
        </p:nvPicPr>
        <p:blipFill rotWithShape="1">
          <a:blip r:embed="rId3">
            <a:alphaModFix/>
          </a:blip>
          <a:srcRect/>
          <a:stretch/>
        </p:blipFill>
        <p:spPr>
          <a:xfrm>
            <a:off x="353078" y="5944021"/>
            <a:ext cx="11302964" cy="9449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a:extLst>
            <a:ext uri="{FF2B5EF4-FFF2-40B4-BE49-F238E27FC236}">
              <a16:creationId xmlns:a16="http://schemas.microsoft.com/office/drawing/2014/main" id="{FDE6C3D4-CC5D-1447-3613-451321F04028}"/>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C9C2BBD4-3427-7072-1C19-40672CCF2C34}"/>
              </a:ext>
            </a:extLst>
          </p:cNvPr>
          <p:cNvSpPr txBox="1">
            <a:spLocks noGrp="1"/>
          </p:cNvSpPr>
          <p:nvPr>
            <p:ph type="title"/>
          </p:nvPr>
        </p:nvSpPr>
        <p:spPr>
          <a:xfrm>
            <a:off x="677334" y="609600"/>
            <a:ext cx="8596668" cy="555171"/>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accent1"/>
              </a:buClr>
              <a:buSzPts val="3600"/>
              <a:buFont typeface="Trebuchet MS"/>
              <a:buNone/>
            </a:pPr>
            <a:r>
              <a:rPr lang="en-US" sz="4000" b="1" dirty="0"/>
              <a:t>Problem Statement</a:t>
            </a:r>
            <a:endParaRPr sz="4000" b="1" dirty="0"/>
          </a:p>
        </p:txBody>
      </p:sp>
      <p:sp>
        <p:nvSpPr>
          <p:cNvPr id="4" name="Text Placeholder 3">
            <a:extLst>
              <a:ext uri="{FF2B5EF4-FFF2-40B4-BE49-F238E27FC236}">
                <a16:creationId xmlns:a16="http://schemas.microsoft.com/office/drawing/2014/main" id="{0B6567F7-37DE-6B9F-B1CF-7663511094DF}"/>
              </a:ext>
            </a:extLst>
          </p:cNvPr>
          <p:cNvSpPr>
            <a:spLocks noGrp="1"/>
          </p:cNvSpPr>
          <p:nvPr>
            <p:ph type="body" idx="1"/>
          </p:nvPr>
        </p:nvSpPr>
        <p:spPr>
          <a:xfrm>
            <a:off x="353078" y="1759857"/>
            <a:ext cx="10978708" cy="3880773"/>
          </a:xfrm>
        </p:spPr>
        <p:txBody>
          <a:bodyPr>
            <a:noAutofit/>
          </a:bodyPr>
          <a:lstStyle/>
          <a:p>
            <a:r>
              <a:rPr lang="en-US" sz="1600" b="1" dirty="0">
                <a:solidFill>
                  <a:srgbClr val="002060"/>
                </a:solidFill>
                <a:highlight>
                  <a:srgbClr val="FFFF00"/>
                </a:highlight>
                <a:latin typeface="Trebuchet MS" panose="020B0603020202020204" pitchFamily="34" charset="0"/>
              </a:rPr>
              <a:t>The Challenge:</a:t>
            </a:r>
            <a:br>
              <a:rPr lang="en-US" sz="1600" dirty="0">
                <a:solidFill>
                  <a:srgbClr val="002060"/>
                </a:solidFill>
                <a:latin typeface="Trebuchet MS" panose="020B0603020202020204" pitchFamily="34" charset="0"/>
              </a:rPr>
            </a:br>
            <a:r>
              <a:rPr lang="en-US" sz="1600" dirty="0">
                <a:solidFill>
                  <a:srgbClr val="002060"/>
                </a:solidFill>
                <a:latin typeface="Trebuchet MS" panose="020B0603020202020204" pitchFamily="34" charset="0"/>
              </a:rPr>
              <a:t>In </a:t>
            </a:r>
            <a:r>
              <a:rPr lang="en-US" sz="1600" b="1" dirty="0">
                <a:solidFill>
                  <a:srgbClr val="002060"/>
                </a:solidFill>
                <a:latin typeface="Trebuchet MS" panose="020B0603020202020204" pitchFamily="34" charset="0"/>
              </a:rPr>
              <a:t>ShopAssistAI</a:t>
            </a:r>
            <a:r>
              <a:rPr lang="en-US" sz="1600" dirty="0">
                <a:solidFill>
                  <a:srgbClr val="002060"/>
                </a:solidFill>
                <a:latin typeface="Trebuchet MS" panose="020B0603020202020204" pitchFamily="34" charset="0"/>
              </a:rPr>
              <a:t>, while the chatbot provided laptop recommendations, there were issues with maintaining </a:t>
            </a:r>
            <a:r>
              <a:rPr lang="en-US" sz="1600" b="1" dirty="0">
                <a:solidFill>
                  <a:srgbClr val="002060"/>
                </a:solidFill>
                <a:latin typeface="Trebuchet MS" panose="020B0603020202020204" pitchFamily="34" charset="0"/>
              </a:rPr>
              <a:t>consistency</a:t>
            </a:r>
            <a:r>
              <a:rPr lang="en-US" sz="1600" dirty="0">
                <a:solidFill>
                  <a:srgbClr val="002060"/>
                </a:solidFill>
                <a:latin typeface="Trebuchet MS" panose="020B0603020202020204" pitchFamily="34" charset="0"/>
              </a:rPr>
              <a:t> in user interactions and ensuring </a:t>
            </a:r>
            <a:r>
              <a:rPr lang="en-US" sz="1600" b="1" dirty="0">
                <a:solidFill>
                  <a:srgbClr val="002060"/>
                </a:solidFill>
                <a:latin typeface="Trebuchet MS" panose="020B0603020202020204" pitchFamily="34" charset="0"/>
              </a:rPr>
              <a:t>modularity</a:t>
            </a:r>
            <a:r>
              <a:rPr lang="en-US" sz="1600" dirty="0">
                <a:solidFill>
                  <a:srgbClr val="002060"/>
                </a:solidFill>
                <a:latin typeface="Trebuchet MS" panose="020B0603020202020204" pitchFamily="34" charset="0"/>
              </a:rPr>
              <a:t> in the underlying system architecture. As new features were added, the system became more difficult to scale and maintain, leading to inconsistent responses and limited adaptability to new user needs.</a:t>
            </a:r>
          </a:p>
          <a:p>
            <a:r>
              <a:rPr lang="en-US" sz="1600" b="1" dirty="0">
                <a:solidFill>
                  <a:srgbClr val="002060"/>
                </a:solidFill>
                <a:highlight>
                  <a:srgbClr val="FFFF00"/>
                </a:highlight>
                <a:latin typeface="Trebuchet MS" panose="020B0603020202020204" pitchFamily="34" charset="0"/>
              </a:rPr>
              <a:t>The Result:</a:t>
            </a:r>
            <a:br>
              <a:rPr lang="en-US" sz="1600" dirty="0">
                <a:solidFill>
                  <a:srgbClr val="002060"/>
                </a:solidFill>
                <a:latin typeface="Trebuchet MS" panose="020B0603020202020204" pitchFamily="34" charset="0"/>
              </a:rPr>
            </a:br>
            <a:r>
              <a:rPr lang="en-US" sz="1600" dirty="0">
                <a:solidFill>
                  <a:srgbClr val="002060"/>
                </a:solidFill>
                <a:latin typeface="Trebuchet MS" panose="020B0603020202020204" pitchFamily="34" charset="0"/>
              </a:rPr>
              <a:t>These challenges led to a suboptimal user experience, with customers encountering occasional discrepancies in recommendations and the inability to seamlessly integrate new features or improve existing ones.</a:t>
            </a:r>
          </a:p>
          <a:p>
            <a:r>
              <a:rPr lang="en-US" sz="1600" b="1" dirty="0">
                <a:solidFill>
                  <a:srgbClr val="002060"/>
                </a:solidFill>
                <a:highlight>
                  <a:srgbClr val="FFFF00"/>
                </a:highlight>
                <a:latin typeface="Trebuchet MS" panose="020B0603020202020204" pitchFamily="34" charset="0"/>
              </a:rPr>
              <a:t>Solution (Laptop Shop Assistant AI 2.0):</a:t>
            </a:r>
            <a:br>
              <a:rPr lang="en-US" sz="1600" dirty="0">
                <a:solidFill>
                  <a:srgbClr val="002060"/>
                </a:solidFill>
                <a:latin typeface="Trebuchet MS" panose="020B0603020202020204" pitchFamily="34" charset="0"/>
              </a:rPr>
            </a:br>
            <a:r>
              <a:rPr lang="en-US" sz="1600" b="1" dirty="0">
                <a:solidFill>
                  <a:srgbClr val="002060"/>
                </a:solidFill>
                <a:latin typeface="Trebuchet MS" panose="020B0603020202020204" pitchFamily="34" charset="0"/>
              </a:rPr>
              <a:t>Laptop-Shop-Assist-AI 2.0</a:t>
            </a:r>
            <a:r>
              <a:rPr lang="en-US" sz="1600" dirty="0">
                <a:solidFill>
                  <a:srgbClr val="002060"/>
                </a:solidFill>
                <a:latin typeface="Trebuchet MS" panose="020B0603020202020204" pitchFamily="34" charset="0"/>
              </a:rPr>
              <a:t> addresses these issues by integrating OpenAI's </a:t>
            </a:r>
            <a:r>
              <a:rPr lang="en-US" sz="1600" b="1" dirty="0">
                <a:solidFill>
                  <a:srgbClr val="002060"/>
                </a:solidFill>
                <a:latin typeface="Trebuchet MS" panose="020B0603020202020204" pitchFamily="34" charset="0"/>
              </a:rPr>
              <a:t>Function Calling API</a:t>
            </a:r>
            <a:r>
              <a:rPr lang="en-US" sz="1600" dirty="0">
                <a:solidFill>
                  <a:srgbClr val="002060"/>
                </a:solidFill>
                <a:latin typeface="Trebuchet MS" panose="020B0603020202020204" pitchFamily="34" charset="0"/>
              </a:rPr>
              <a:t>, which allows the chatbot to access dynamic functionalities and handle complex tasks in a modular and consistent manner. This upgrade ensures that each function is designed as a modular unit, making the system scalable and easier to maintain, while delivering consistent, accurate, and personalized recommendations.</a:t>
            </a:r>
          </a:p>
        </p:txBody>
      </p:sp>
      <p:pic>
        <p:nvPicPr>
          <p:cNvPr id="167" name="Google Shape;167;p3">
            <a:extLst>
              <a:ext uri="{FF2B5EF4-FFF2-40B4-BE49-F238E27FC236}">
                <a16:creationId xmlns:a16="http://schemas.microsoft.com/office/drawing/2014/main" id="{7AA18854-9C55-8BBA-E6BB-EE3DDC19D256}"/>
              </a:ext>
            </a:extLst>
          </p:cNvPr>
          <p:cNvPicPr preferRelativeResize="0"/>
          <p:nvPr/>
        </p:nvPicPr>
        <p:blipFill rotWithShape="1">
          <a:blip r:embed="rId4">
            <a:alphaModFix/>
          </a:blip>
          <a:srcRect/>
          <a:stretch/>
        </p:blipFill>
        <p:spPr>
          <a:xfrm>
            <a:off x="353078" y="5944021"/>
            <a:ext cx="11302964" cy="944962"/>
          </a:xfrm>
          <a:prstGeom prst="rect">
            <a:avLst/>
          </a:prstGeom>
          <a:noFill/>
          <a:ln>
            <a:noFill/>
          </a:ln>
        </p:spPr>
      </p:pic>
    </p:spTree>
    <p:extLst>
      <p:ext uri="{BB962C8B-B14F-4D97-AF65-F5344CB8AC3E}">
        <p14:creationId xmlns:p14="http://schemas.microsoft.com/office/powerpoint/2010/main" val="4187528591"/>
      </p:ext>
    </p:extLst>
  </p:cSld>
  <p:clrMapOvr>
    <a:overrideClrMapping bg1="lt1" tx1="dk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2D4911FD-B195-3C0F-95F7-5EEEA90772BF}"/>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E4F7D222-25A7-E0B0-441B-826F09FC2E15}"/>
              </a:ext>
            </a:extLst>
          </p:cNvPr>
          <p:cNvSpPr txBox="1">
            <a:spLocks noGrp="1"/>
          </p:cNvSpPr>
          <p:nvPr>
            <p:ph type="title"/>
          </p:nvPr>
        </p:nvSpPr>
        <p:spPr>
          <a:xfrm>
            <a:off x="677334" y="609600"/>
            <a:ext cx="8596668" cy="703368"/>
          </a:xfrm>
          <a:prstGeom prst="rect">
            <a:avLst/>
          </a:prstGeom>
          <a:noFill/>
          <a:ln>
            <a:noFill/>
          </a:ln>
        </p:spPr>
        <p:txBody>
          <a:bodyPr spcFirstLastPara="1" wrap="square" lIns="91425" tIns="45700" rIns="91425" bIns="45700" anchor="t" anchorCtr="0">
            <a:normAutofit fontScale="90000"/>
          </a:bodyPr>
          <a:lstStyle/>
          <a:p>
            <a:pPr algn="ctr"/>
            <a:r>
              <a:rPr lang="en-IN" sz="4000" b="1" dirty="0"/>
              <a:t>Approach</a:t>
            </a:r>
            <a:br>
              <a:rPr lang="en-IN" sz="4000" b="1" dirty="0"/>
            </a:br>
            <a:endParaRPr sz="4000" b="1" dirty="0"/>
          </a:p>
        </p:txBody>
      </p:sp>
      <p:sp>
        <p:nvSpPr>
          <p:cNvPr id="4" name="Text Placeholder 3">
            <a:extLst>
              <a:ext uri="{FF2B5EF4-FFF2-40B4-BE49-F238E27FC236}">
                <a16:creationId xmlns:a16="http://schemas.microsoft.com/office/drawing/2014/main" id="{6884A363-0479-FCF3-E9DD-46775C53BFDE}"/>
              </a:ext>
            </a:extLst>
          </p:cNvPr>
          <p:cNvSpPr>
            <a:spLocks noGrp="1"/>
          </p:cNvSpPr>
          <p:nvPr>
            <p:ph type="body" idx="1"/>
          </p:nvPr>
        </p:nvSpPr>
        <p:spPr>
          <a:xfrm>
            <a:off x="492276" y="1790475"/>
            <a:ext cx="8596668" cy="3880773"/>
          </a:xfrm>
        </p:spPr>
        <p:txBody>
          <a:bodyPr/>
          <a:lstStyle/>
          <a:p>
            <a:pPr>
              <a:lnSpc>
                <a:spcPts val="1425"/>
              </a:lnSpc>
            </a:pPr>
            <a:r>
              <a:rPr lang="en-US" sz="1600" b="1" dirty="0">
                <a:solidFill>
                  <a:srgbClr val="002060"/>
                </a:solidFill>
                <a:highlight>
                  <a:srgbClr val="FFFF00"/>
                </a:highlight>
                <a:latin typeface="Trebuchet MS" panose="020B0603020202020204" pitchFamily="34" charset="0"/>
              </a:rPr>
              <a:t>Modular Architecture</a:t>
            </a:r>
            <a:r>
              <a:rPr lang="en-US" sz="1600" dirty="0">
                <a:solidFill>
                  <a:srgbClr val="002060"/>
                </a:solidFill>
                <a:latin typeface="Trebuchet MS" panose="020B0603020202020204" pitchFamily="34" charset="0"/>
              </a:rPr>
              <a:t> : Rebuilt the backend with a modular design for better scalability and easier maintenance.</a:t>
            </a:r>
          </a:p>
          <a:p>
            <a:pPr>
              <a:lnSpc>
                <a:spcPts val="1425"/>
              </a:lnSpc>
            </a:pPr>
            <a:endParaRPr lang="en-US" sz="1600" dirty="0">
              <a:solidFill>
                <a:srgbClr val="002060"/>
              </a:solidFill>
              <a:latin typeface="Trebuchet MS" panose="020B0603020202020204" pitchFamily="34" charset="0"/>
            </a:endParaRPr>
          </a:p>
          <a:p>
            <a:pPr>
              <a:lnSpc>
                <a:spcPts val="1425"/>
              </a:lnSpc>
            </a:pPr>
            <a:r>
              <a:rPr lang="en-US" sz="1600" b="1" dirty="0">
                <a:solidFill>
                  <a:srgbClr val="002060"/>
                </a:solidFill>
                <a:highlight>
                  <a:srgbClr val="FFFF00"/>
                </a:highlight>
                <a:latin typeface="Trebuchet MS" panose="020B0603020202020204" pitchFamily="34" charset="0"/>
              </a:rPr>
              <a:t>OpenAI Function Calling Integration </a:t>
            </a:r>
            <a:r>
              <a:rPr lang="en-US" sz="1600" dirty="0">
                <a:solidFill>
                  <a:srgbClr val="002060"/>
                </a:solidFill>
                <a:latin typeface="Trebuchet MS" panose="020B0603020202020204" pitchFamily="34" charset="0"/>
              </a:rPr>
              <a:t>: Integrated OpenAI's Function Calling API to enhance chatbot capabilities and provide personalized laptop recommendations.</a:t>
            </a:r>
          </a:p>
          <a:p>
            <a:pPr>
              <a:lnSpc>
                <a:spcPts val="1425"/>
              </a:lnSpc>
            </a:pPr>
            <a:r>
              <a:rPr lang="en-US" sz="1600" b="1" dirty="0">
                <a:solidFill>
                  <a:srgbClr val="002060"/>
                </a:solidFill>
                <a:highlight>
                  <a:srgbClr val="FFFF00"/>
                </a:highlight>
                <a:latin typeface="Trebuchet MS" panose="020B0603020202020204" pitchFamily="34" charset="0"/>
              </a:rPr>
              <a:t>Consistent and Seamless User Interaction </a:t>
            </a:r>
            <a:r>
              <a:rPr lang="en-US" sz="1600" dirty="0">
                <a:solidFill>
                  <a:srgbClr val="002060"/>
                </a:solidFill>
                <a:latin typeface="Trebuchet MS" panose="020B0603020202020204" pitchFamily="34" charset="0"/>
              </a:rPr>
              <a:t>: Improved conversation flow for consistent, safe, and efficient user interactions.</a:t>
            </a:r>
          </a:p>
          <a:p>
            <a:pPr>
              <a:lnSpc>
                <a:spcPts val="1425"/>
              </a:lnSpc>
            </a:pPr>
            <a:r>
              <a:rPr lang="en-US" sz="1600" b="1" dirty="0">
                <a:solidFill>
                  <a:srgbClr val="002060"/>
                </a:solidFill>
                <a:highlight>
                  <a:srgbClr val="FFFF00"/>
                </a:highlight>
                <a:latin typeface="Trebuchet MS" panose="020B0603020202020204" pitchFamily="34" charset="0"/>
              </a:rPr>
              <a:t>Ensuring Safe Interactions </a:t>
            </a:r>
            <a:r>
              <a:rPr lang="en-US" sz="1600" dirty="0">
                <a:solidFill>
                  <a:srgbClr val="002060"/>
                </a:solidFill>
                <a:latin typeface="Trebuchet MS" panose="020B0603020202020204" pitchFamily="34" charset="0"/>
              </a:rPr>
              <a:t>: Integrated OpenAI's Moderation API to filter and prevent inappropriate content during user interactions.</a:t>
            </a:r>
          </a:p>
          <a:p>
            <a:pPr>
              <a:lnSpc>
                <a:spcPts val="1425"/>
              </a:lnSpc>
            </a:pPr>
            <a:r>
              <a:rPr lang="en-US" sz="1600" b="1" dirty="0">
                <a:solidFill>
                  <a:srgbClr val="002060"/>
                </a:solidFill>
                <a:highlight>
                  <a:srgbClr val="FFFF00"/>
                </a:highlight>
                <a:latin typeface="Trebuchet MS" panose="020B0603020202020204" pitchFamily="34" charset="0"/>
              </a:rPr>
              <a:t>Real-Time Content Filtering </a:t>
            </a:r>
            <a:r>
              <a:rPr lang="en-US" sz="1600" dirty="0">
                <a:solidFill>
                  <a:srgbClr val="002060"/>
                </a:solidFill>
                <a:latin typeface="Trebuchet MS" panose="020B0603020202020204" pitchFamily="34" charset="0"/>
              </a:rPr>
              <a:t>: Automatically scans user inputs to detect harmful or unsafe language, ensuring a secure environment for users.</a:t>
            </a:r>
          </a:p>
          <a:p>
            <a:pPr>
              <a:lnSpc>
                <a:spcPts val="1425"/>
              </a:lnSpc>
            </a:pPr>
            <a:endParaRPr lang="en-US" sz="1600" dirty="0">
              <a:solidFill>
                <a:srgbClr val="002060"/>
              </a:solidFill>
              <a:latin typeface="Trebuchet MS" panose="020B0603020202020204" pitchFamily="34" charset="0"/>
            </a:endParaRPr>
          </a:p>
          <a:p>
            <a:pPr>
              <a:lnSpc>
                <a:spcPts val="1425"/>
              </a:lnSpc>
            </a:pPr>
            <a:r>
              <a:rPr lang="en-US" sz="1600" b="1" dirty="0">
                <a:solidFill>
                  <a:srgbClr val="002060"/>
                </a:solidFill>
                <a:highlight>
                  <a:srgbClr val="FFFF00"/>
                </a:highlight>
                <a:latin typeface="Trebuchet MS" panose="020B0603020202020204" pitchFamily="34" charset="0"/>
              </a:rPr>
              <a:t>User-Friendly Web Interface</a:t>
            </a:r>
            <a:r>
              <a:rPr lang="en-US" sz="1600" dirty="0">
                <a:solidFill>
                  <a:srgbClr val="002060"/>
                </a:solidFill>
                <a:latin typeface="Trebuchet MS" panose="020B0603020202020204" pitchFamily="34" charset="0"/>
              </a:rPr>
              <a:t> : Developed the frontend using HTML, CSS, and JavaScript for a responsive and intuitive interface.</a:t>
            </a:r>
          </a:p>
        </p:txBody>
      </p:sp>
      <p:pic>
        <p:nvPicPr>
          <p:cNvPr id="167" name="Google Shape;167;p3">
            <a:extLst>
              <a:ext uri="{FF2B5EF4-FFF2-40B4-BE49-F238E27FC236}">
                <a16:creationId xmlns:a16="http://schemas.microsoft.com/office/drawing/2014/main" id="{E1A8D58E-E5BB-003F-B587-F6E4DC5DBA8F}"/>
              </a:ext>
            </a:extLst>
          </p:cNvPr>
          <p:cNvPicPr preferRelativeResize="0"/>
          <p:nvPr/>
        </p:nvPicPr>
        <p:blipFill rotWithShape="1">
          <a:blip r:embed="rId3">
            <a:alphaModFix/>
          </a:blip>
          <a:srcRect/>
          <a:stretch/>
        </p:blipFill>
        <p:spPr>
          <a:xfrm>
            <a:off x="353078" y="5944021"/>
            <a:ext cx="11302964" cy="944962"/>
          </a:xfrm>
          <a:prstGeom prst="rect">
            <a:avLst/>
          </a:prstGeom>
          <a:noFill/>
          <a:ln>
            <a:noFill/>
          </a:ln>
        </p:spPr>
      </p:pic>
    </p:spTree>
    <p:extLst>
      <p:ext uri="{BB962C8B-B14F-4D97-AF65-F5344CB8AC3E}">
        <p14:creationId xmlns:p14="http://schemas.microsoft.com/office/powerpoint/2010/main" val="3661556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DEE008AA-3276-DDB8-828C-6BF2239D393E}"/>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FAADE6BF-E219-4D42-99D2-DF01094FF9C2}"/>
              </a:ext>
            </a:extLst>
          </p:cNvPr>
          <p:cNvSpPr txBox="1">
            <a:spLocks noGrp="1"/>
          </p:cNvSpPr>
          <p:nvPr>
            <p:ph type="title"/>
          </p:nvPr>
        </p:nvSpPr>
        <p:spPr>
          <a:xfrm>
            <a:off x="677334" y="609600"/>
            <a:ext cx="8596668" cy="675124"/>
          </a:xfrm>
          <a:prstGeom prst="rect">
            <a:avLst/>
          </a:prstGeom>
          <a:noFill/>
          <a:ln>
            <a:noFill/>
          </a:ln>
        </p:spPr>
        <p:txBody>
          <a:bodyPr spcFirstLastPara="1" wrap="square" lIns="91425" tIns="45700" rIns="91425" bIns="45700" anchor="t" anchorCtr="0">
            <a:noAutofit/>
          </a:bodyPr>
          <a:lstStyle/>
          <a:p>
            <a:pPr algn="ctr"/>
            <a:r>
              <a:rPr lang="en-US" sz="4000" b="1" dirty="0">
                <a:solidFill>
                  <a:srgbClr val="92D050"/>
                </a:solidFill>
                <a:effectLst/>
                <a:latin typeface="Trebuchet MS" panose="020B0603020202020204" pitchFamily="34" charset="0"/>
              </a:rPr>
              <a:t>Changes Made - 1</a:t>
            </a:r>
            <a:br>
              <a:rPr lang="en-IN" sz="4000" b="1" dirty="0">
                <a:solidFill>
                  <a:srgbClr val="92D050"/>
                </a:solidFill>
                <a:effectLst/>
                <a:latin typeface="Trebuchet MS" panose="020B0603020202020204" pitchFamily="34" charset="0"/>
              </a:rPr>
            </a:br>
            <a:endParaRPr sz="4000" b="1" dirty="0">
              <a:solidFill>
                <a:srgbClr val="92D050"/>
              </a:solidFill>
              <a:latin typeface="Trebuchet MS" panose="020B0603020202020204" pitchFamily="34" charset="0"/>
            </a:endParaRPr>
          </a:p>
        </p:txBody>
      </p:sp>
      <p:sp>
        <p:nvSpPr>
          <p:cNvPr id="4" name="Text Placeholder 3">
            <a:extLst>
              <a:ext uri="{FF2B5EF4-FFF2-40B4-BE49-F238E27FC236}">
                <a16:creationId xmlns:a16="http://schemas.microsoft.com/office/drawing/2014/main" id="{DBB1D4D2-2D8A-B83C-5D16-902E0813C737}"/>
              </a:ext>
            </a:extLst>
          </p:cNvPr>
          <p:cNvSpPr>
            <a:spLocks noGrp="1"/>
          </p:cNvSpPr>
          <p:nvPr>
            <p:ph type="body" idx="1"/>
          </p:nvPr>
        </p:nvSpPr>
        <p:spPr>
          <a:xfrm>
            <a:off x="503163" y="1692503"/>
            <a:ext cx="8596668" cy="3880773"/>
          </a:xfrm>
        </p:spPr>
        <p:txBody>
          <a:bodyPr>
            <a:normAutofit/>
          </a:bodyPr>
          <a:lstStyle/>
          <a:p>
            <a:pPr marL="137160" indent="0">
              <a:lnSpc>
                <a:spcPts val="1425"/>
              </a:lnSpc>
              <a:buNone/>
            </a:pPr>
            <a:r>
              <a:rPr lang="en-US" sz="1600" b="0" dirty="0">
                <a:solidFill>
                  <a:srgbClr val="002060"/>
                </a:solidFill>
                <a:effectLst/>
                <a:latin typeface="Trebuchet MS" panose="020B0603020202020204" pitchFamily="34" charset="0"/>
              </a:rPr>
              <a:t>Function Calling API Integration:</a:t>
            </a:r>
          </a:p>
          <a:p>
            <a:pPr>
              <a:lnSpc>
                <a:spcPts val="1425"/>
              </a:lnSpc>
            </a:pPr>
            <a:r>
              <a:rPr lang="en-US" sz="1600" b="0" dirty="0">
                <a:solidFill>
                  <a:srgbClr val="002060"/>
                </a:solidFill>
                <a:effectLst/>
                <a:highlight>
                  <a:srgbClr val="FFFF00"/>
                </a:highlight>
                <a:latin typeface="Trebuchet MS" panose="020B0603020202020204" pitchFamily="34" charset="0"/>
              </a:rPr>
              <a:t>Custom Functions </a:t>
            </a:r>
            <a:r>
              <a:rPr lang="en-US" sz="1600" b="0" dirty="0">
                <a:solidFill>
                  <a:srgbClr val="002060"/>
                </a:solidFill>
                <a:effectLst/>
                <a:latin typeface="Trebuchet MS" panose="020B0603020202020204" pitchFamily="34" charset="0"/>
              </a:rPr>
              <a:t>: Added </a:t>
            </a:r>
            <a:r>
              <a:rPr lang="en-US" sz="1600" b="0" dirty="0" err="1">
                <a:solidFill>
                  <a:srgbClr val="002060"/>
                </a:solidFill>
                <a:effectLst/>
                <a:highlight>
                  <a:srgbClr val="C0C0C0"/>
                </a:highlight>
                <a:latin typeface="Trebuchet MS" panose="020B0603020202020204" pitchFamily="34" charset="0"/>
              </a:rPr>
              <a:t>shopassist_custom_functions</a:t>
            </a:r>
            <a:r>
              <a:rPr lang="en-US" sz="1600" b="0" dirty="0">
                <a:solidFill>
                  <a:srgbClr val="002060"/>
                </a:solidFill>
                <a:effectLst/>
                <a:latin typeface="Trebuchet MS" panose="020B0603020202020204" pitchFamily="34" charset="0"/>
              </a:rPr>
              <a:t> to define the structure for extracting user preferences regarding laptop attributes (e.g., GPU intensity, display quality, portability, etc.).</a:t>
            </a:r>
          </a:p>
          <a:p>
            <a:pPr>
              <a:lnSpc>
                <a:spcPts val="1425"/>
              </a:lnSpc>
            </a:pPr>
            <a:endParaRPr lang="en-US" sz="1600" b="0" dirty="0">
              <a:solidFill>
                <a:srgbClr val="002060"/>
              </a:solidFill>
              <a:effectLst/>
              <a:latin typeface="Trebuchet MS" panose="020B0603020202020204" pitchFamily="34" charset="0"/>
            </a:endParaRPr>
          </a:p>
          <a:p>
            <a:pPr>
              <a:lnSpc>
                <a:spcPts val="1425"/>
              </a:lnSpc>
            </a:pPr>
            <a:r>
              <a:rPr lang="en-US" sz="1600" b="0" dirty="0">
                <a:solidFill>
                  <a:srgbClr val="002060"/>
                </a:solidFill>
                <a:effectLst/>
                <a:highlight>
                  <a:srgbClr val="FFFF00"/>
                </a:highlight>
                <a:latin typeface="Trebuchet MS" panose="020B0603020202020204" pitchFamily="34" charset="0"/>
              </a:rPr>
              <a:t>Updated API Calls </a:t>
            </a:r>
            <a:r>
              <a:rPr lang="en-US" sz="1600" b="0" dirty="0">
                <a:solidFill>
                  <a:srgbClr val="002060"/>
                </a:solidFill>
                <a:effectLst/>
                <a:latin typeface="Trebuchet MS" panose="020B0603020202020204" pitchFamily="34" charset="0"/>
              </a:rPr>
              <a:t>: Refined </a:t>
            </a:r>
            <a:r>
              <a:rPr lang="en-US" sz="1600" b="0" dirty="0" err="1">
                <a:solidFill>
                  <a:srgbClr val="002060"/>
                </a:solidFill>
                <a:effectLst/>
                <a:highlight>
                  <a:srgbClr val="C0C0C0"/>
                </a:highlight>
                <a:latin typeface="Trebuchet MS" panose="020B0603020202020204" pitchFamily="34" charset="0"/>
              </a:rPr>
              <a:t>get_chat_completions_tool</a:t>
            </a:r>
            <a:r>
              <a:rPr lang="en-US" sz="1600" b="0" dirty="0">
                <a:solidFill>
                  <a:srgbClr val="002060"/>
                </a:solidFill>
                <a:effectLst/>
                <a:latin typeface="Trebuchet MS" panose="020B0603020202020204" pitchFamily="34" charset="0"/>
              </a:rPr>
              <a:t> to leverage the Function Calling API for precise handling of user inputs and preferences extraction.</a:t>
            </a:r>
          </a:p>
          <a:p>
            <a:pPr>
              <a:lnSpc>
                <a:spcPts val="1425"/>
              </a:lnSpc>
            </a:pPr>
            <a:endParaRPr lang="en-US" sz="1600" b="0" dirty="0">
              <a:solidFill>
                <a:srgbClr val="002060"/>
              </a:solidFill>
              <a:effectLst/>
              <a:latin typeface="Trebuchet MS" panose="020B0603020202020204" pitchFamily="34" charset="0"/>
            </a:endParaRPr>
          </a:p>
          <a:p>
            <a:pPr>
              <a:lnSpc>
                <a:spcPts val="1425"/>
              </a:lnSpc>
            </a:pPr>
            <a:r>
              <a:rPr lang="en-US" sz="1600" b="0" dirty="0">
                <a:solidFill>
                  <a:srgbClr val="002060"/>
                </a:solidFill>
                <a:effectLst/>
                <a:highlight>
                  <a:srgbClr val="FFFF00"/>
                </a:highlight>
                <a:latin typeface="Trebuchet MS" panose="020B0603020202020204" pitchFamily="34" charset="0"/>
              </a:rPr>
              <a:t>Enhanced Moderation </a:t>
            </a:r>
            <a:r>
              <a:rPr lang="en-US" sz="1600" b="0" dirty="0">
                <a:solidFill>
                  <a:srgbClr val="002060"/>
                </a:solidFill>
                <a:effectLst/>
                <a:latin typeface="Trebuchet MS" panose="020B0603020202020204" pitchFamily="34" charset="0"/>
              </a:rPr>
              <a:t>: Integrated moderation checks for both user inputs and assistant responses to maintain appropriate and safe conversations.</a:t>
            </a:r>
          </a:p>
          <a:p>
            <a:pPr>
              <a:lnSpc>
                <a:spcPts val="1425"/>
              </a:lnSpc>
            </a:pPr>
            <a:endParaRPr lang="en-US" sz="1600" b="0" dirty="0">
              <a:solidFill>
                <a:srgbClr val="002060"/>
              </a:solidFill>
              <a:effectLst/>
              <a:latin typeface="Trebuchet MS" panose="020B0603020202020204" pitchFamily="34" charset="0"/>
            </a:endParaRPr>
          </a:p>
          <a:p>
            <a:pPr>
              <a:lnSpc>
                <a:spcPts val="1425"/>
              </a:lnSpc>
            </a:pPr>
            <a:r>
              <a:rPr lang="en-US" sz="1600" b="0" dirty="0">
                <a:solidFill>
                  <a:srgbClr val="002060"/>
                </a:solidFill>
                <a:effectLst/>
                <a:highlight>
                  <a:srgbClr val="FFFF00"/>
                </a:highlight>
                <a:latin typeface="Trebuchet MS" panose="020B0603020202020204" pitchFamily="34" charset="0"/>
              </a:rPr>
              <a:t>Backend-Frontend Communication</a:t>
            </a:r>
            <a:r>
              <a:rPr lang="en-US" sz="1600" b="0" dirty="0">
                <a:solidFill>
                  <a:srgbClr val="002060"/>
                </a:solidFill>
                <a:effectLst/>
                <a:latin typeface="Trebuchet MS" panose="020B0603020202020204" pitchFamily="34" charset="0"/>
              </a:rPr>
              <a:t> : Optimized interaction flow between frontend and backend by using structured JSON communication, ensuring smooth data exchange and recommendation display.</a:t>
            </a:r>
            <a:endParaRPr lang="en-US" sz="1600" dirty="0">
              <a:solidFill>
                <a:srgbClr val="002060"/>
              </a:solidFill>
              <a:latin typeface="Trebuchet MS" panose="020B0603020202020204" pitchFamily="34" charset="0"/>
            </a:endParaRPr>
          </a:p>
        </p:txBody>
      </p:sp>
      <p:pic>
        <p:nvPicPr>
          <p:cNvPr id="167" name="Google Shape;167;p3">
            <a:extLst>
              <a:ext uri="{FF2B5EF4-FFF2-40B4-BE49-F238E27FC236}">
                <a16:creationId xmlns:a16="http://schemas.microsoft.com/office/drawing/2014/main" id="{AB8CF470-F2DD-ED02-CEDE-0FE317B42037}"/>
              </a:ext>
            </a:extLst>
          </p:cNvPr>
          <p:cNvPicPr preferRelativeResize="0"/>
          <p:nvPr/>
        </p:nvPicPr>
        <p:blipFill rotWithShape="1">
          <a:blip r:embed="rId3">
            <a:alphaModFix/>
          </a:blip>
          <a:srcRect/>
          <a:stretch/>
        </p:blipFill>
        <p:spPr>
          <a:xfrm>
            <a:off x="353078" y="5944021"/>
            <a:ext cx="11302964" cy="944962"/>
          </a:xfrm>
          <a:prstGeom prst="rect">
            <a:avLst/>
          </a:prstGeom>
          <a:noFill/>
          <a:ln>
            <a:noFill/>
          </a:ln>
        </p:spPr>
      </p:pic>
    </p:spTree>
    <p:extLst>
      <p:ext uri="{BB962C8B-B14F-4D97-AF65-F5344CB8AC3E}">
        <p14:creationId xmlns:p14="http://schemas.microsoft.com/office/powerpoint/2010/main" val="8437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F2B399BA-E370-55D6-357F-F505BB9F28E1}"/>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58CE266D-B82C-7081-7311-D3D0149EC428}"/>
              </a:ext>
            </a:extLst>
          </p:cNvPr>
          <p:cNvSpPr txBox="1">
            <a:spLocks noGrp="1"/>
          </p:cNvSpPr>
          <p:nvPr>
            <p:ph type="title"/>
          </p:nvPr>
        </p:nvSpPr>
        <p:spPr>
          <a:xfrm>
            <a:off x="677334" y="609600"/>
            <a:ext cx="8596668" cy="703368"/>
          </a:xfrm>
          <a:prstGeom prst="rect">
            <a:avLst/>
          </a:prstGeom>
          <a:noFill/>
          <a:ln>
            <a:noFill/>
          </a:ln>
        </p:spPr>
        <p:txBody>
          <a:bodyPr spcFirstLastPara="1" wrap="square" lIns="91425" tIns="45700" rIns="91425" bIns="45700" anchor="t" anchorCtr="0">
            <a:noAutofit/>
          </a:bodyPr>
          <a:lstStyle/>
          <a:p>
            <a:pPr algn="ctr"/>
            <a:r>
              <a:rPr lang="en-US" sz="4000" b="1" dirty="0">
                <a:solidFill>
                  <a:srgbClr val="92D050"/>
                </a:solidFill>
                <a:effectLst/>
                <a:latin typeface="Trebuchet MS" panose="020B0603020202020204" pitchFamily="34" charset="0"/>
              </a:rPr>
              <a:t>Changes Made - 2</a:t>
            </a:r>
            <a:br>
              <a:rPr lang="en-IN" sz="4000" b="1" dirty="0">
                <a:solidFill>
                  <a:srgbClr val="92D050"/>
                </a:solidFill>
                <a:effectLst/>
                <a:latin typeface="Trebuchet MS" panose="020B0603020202020204" pitchFamily="34" charset="0"/>
              </a:rPr>
            </a:br>
            <a:endParaRPr sz="4000" b="1" dirty="0"/>
          </a:p>
        </p:txBody>
      </p:sp>
      <p:sp>
        <p:nvSpPr>
          <p:cNvPr id="4" name="Text Placeholder 3">
            <a:extLst>
              <a:ext uri="{FF2B5EF4-FFF2-40B4-BE49-F238E27FC236}">
                <a16:creationId xmlns:a16="http://schemas.microsoft.com/office/drawing/2014/main" id="{68EDD9CA-84DB-C800-F16C-3C2F8104C4CE}"/>
              </a:ext>
            </a:extLst>
          </p:cNvPr>
          <p:cNvSpPr>
            <a:spLocks noGrp="1"/>
          </p:cNvSpPr>
          <p:nvPr>
            <p:ph type="body" idx="1"/>
          </p:nvPr>
        </p:nvSpPr>
        <p:spPr>
          <a:xfrm>
            <a:off x="353079" y="1688108"/>
            <a:ext cx="4284235" cy="3880773"/>
          </a:xfrm>
        </p:spPr>
        <p:txBody>
          <a:bodyPr>
            <a:noAutofit/>
          </a:bodyPr>
          <a:lstStyle/>
          <a:p>
            <a:pPr>
              <a:lnSpc>
                <a:spcPts val="1425"/>
              </a:lnSpc>
              <a:buFont typeface="Wingdings" panose="05000000000000000000" pitchFamily="2" charset="2"/>
              <a:buChar char="Ø"/>
            </a:pPr>
            <a:r>
              <a:rPr lang="en-US" sz="1600" b="0" dirty="0">
                <a:solidFill>
                  <a:srgbClr val="002060"/>
                </a:solidFill>
                <a:effectLst/>
                <a:latin typeface="Trebuchet MS" panose="020B0603020202020204" pitchFamily="34" charset="0"/>
              </a:rPr>
              <a:t>Code Modifications:</a:t>
            </a:r>
          </a:p>
          <a:p>
            <a:pPr>
              <a:lnSpc>
                <a:spcPts val="1425"/>
              </a:lnSpc>
            </a:pPr>
            <a:endParaRPr lang="en-US" sz="1600" dirty="0">
              <a:solidFill>
                <a:srgbClr val="002060"/>
              </a:solidFill>
              <a:latin typeface="Trebuchet MS" panose="020B0603020202020204" pitchFamily="34" charset="0"/>
            </a:endParaRPr>
          </a:p>
          <a:p>
            <a:pPr marL="137160" indent="0">
              <a:lnSpc>
                <a:spcPts val="1425"/>
              </a:lnSpc>
              <a:buNone/>
            </a:pPr>
            <a:r>
              <a:rPr lang="en-US" sz="1600" b="0" dirty="0">
                <a:solidFill>
                  <a:srgbClr val="002060"/>
                </a:solidFill>
                <a:effectLst/>
                <a:highlight>
                  <a:srgbClr val="C0C0C0"/>
                </a:highlight>
                <a:latin typeface="Trebuchet MS" panose="020B0603020202020204" pitchFamily="34" charset="0"/>
              </a:rPr>
              <a:t>shopassist_schema.py</a:t>
            </a:r>
            <a:endParaRPr lang="en-US" sz="1600" b="0" dirty="0">
              <a:solidFill>
                <a:srgbClr val="002060"/>
              </a:solidFill>
              <a:effectLst/>
              <a:latin typeface="Trebuchet MS" panose="020B0603020202020204" pitchFamily="34" charset="0"/>
            </a:endParaRPr>
          </a:p>
          <a:p>
            <a:pPr>
              <a:lnSpc>
                <a:spcPts val="1425"/>
              </a:lnSpc>
              <a:buFont typeface="Wingdings" panose="05000000000000000000" pitchFamily="2" charset="2"/>
              <a:buChar char="q"/>
            </a:pPr>
            <a:r>
              <a:rPr lang="en-US" sz="1600" b="0" dirty="0">
                <a:solidFill>
                  <a:srgbClr val="002060"/>
                </a:solidFill>
                <a:effectLst/>
                <a:latin typeface="Trebuchet MS" panose="020B0603020202020204" pitchFamily="34" charset="0"/>
              </a:rPr>
              <a:t>Added </a:t>
            </a:r>
            <a:r>
              <a:rPr lang="en-US" sz="1600" b="0" dirty="0" err="1">
                <a:solidFill>
                  <a:srgbClr val="002060"/>
                </a:solidFill>
                <a:effectLst/>
                <a:highlight>
                  <a:srgbClr val="C0C0C0"/>
                </a:highlight>
                <a:latin typeface="Trebuchet MS" panose="020B0603020202020204" pitchFamily="34" charset="0"/>
              </a:rPr>
              <a:t>shopassist_custom_functions</a:t>
            </a:r>
            <a:r>
              <a:rPr lang="en-US" sz="1600" b="0" dirty="0">
                <a:solidFill>
                  <a:srgbClr val="002060"/>
                </a:solidFill>
                <a:effectLst/>
                <a:latin typeface="Trebuchet MS" panose="020B0603020202020204" pitchFamily="34" charset="0"/>
              </a:rPr>
              <a:t> to define custom functions for extracting user preferences.</a:t>
            </a:r>
          </a:p>
          <a:p>
            <a:pPr>
              <a:lnSpc>
                <a:spcPts val="1425"/>
              </a:lnSpc>
              <a:buFont typeface="Wingdings" panose="05000000000000000000" pitchFamily="2" charset="2"/>
              <a:buChar char="q"/>
            </a:pPr>
            <a:r>
              <a:rPr lang="en-US" sz="1600" b="0" dirty="0">
                <a:solidFill>
                  <a:srgbClr val="002060"/>
                </a:solidFill>
                <a:effectLst/>
                <a:latin typeface="Trebuchet MS" panose="020B0603020202020204" pitchFamily="34" charset="0"/>
              </a:rPr>
              <a:t>This code defines a custom function for leveraging OpenAI's function calling feature.</a:t>
            </a:r>
          </a:p>
          <a:p>
            <a:pPr>
              <a:lnSpc>
                <a:spcPts val="1425"/>
              </a:lnSpc>
              <a:buFont typeface="Wingdings" panose="05000000000000000000" pitchFamily="2" charset="2"/>
              <a:buChar char="q"/>
            </a:pPr>
            <a:r>
              <a:rPr lang="en-US" sz="1600" b="0" dirty="0">
                <a:solidFill>
                  <a:srgbClr val="002060"/>
                </a:solidFill>
                <a:effectLst/>
                <a:latin typeface="Trebuchet MS" panose="020B0603020202020204" pitchFamily="34" charset="0"/>
              </a:rPr>
              <a:t>The function, named ‘</a:t>
            </a:r>
            <a:r>
              <a:rPr lang="en-IN" sz="1600" b="0" dirty="0" err="1">
                <a:solidFill>
                  <a:srgbClr val="002060"/>
                </a:solidFill>
                <a:effectLst/>
                <a:latin typeface="Trebuchet MS" panose="020B0603020202020204" pitchFamily="34" charset="0"/>
              </a:rPr>
              <a:t>extract_user_info</a:t>
            </a:r>
            <a:r>
              <a:rPr lang="en-IN" sz="1600" b="0" dirty="0">
                <a:solidFill>
                  <a:srgbClr val="002060"/>
                </a:solidFill>
                <a:effectLst/>
                <a:latin typeface="Trebuchet MS" panose="020B0603020202020204" pitchFamily="34" charset="0"/>
              </a:rPr>
              <a:t>’</a:t>
            </a:r>
            <a:r>
              <a:rPr lang="en-US" sz="1600" b="0" dirty="0">
                <a:solidFill>
                  <a:srgbClr val="002060"/>
                </a:solidFill>
                <a:effectLst/>
                <a:latin typeface="Trebuchet MS" panose="020B0603020202020204" pitchFamily="34" charset="0"/>
              </a:rPr>
              <a:t>, is designed to extract structured information from user input regarding their laptop preferences to guide personalized recommendations.</a:t>
            </a:r>
            <a:br>
              <a:rPr lang="en-US" sz="1600" b="0" dirty="0">
                <a:solidFill>
                  <a:srgbClr val="002060"/>
                </a:solidFill>
                <a:effectLst/>
                <a:latin typeface="Trebuchet MS" panose="020B0603020202020204" pitchFamily="34" charset="0"/>
              </a:rPr>
            </a:br>
            <a:endParaRPr lang="en-US" sz="1600" b="0" dirty="0">
              <a:solidFill>
                <a:srgbClr val="002060"/>
              </a:solidFill>
              <a:effectLst/>
              <a:latin typeface="Trebuchet MS" panose="020B0603020202020204" pitchFamily="34" charset="0"/>
            </a:endParaRPr>
          </a:p>
          <a:p>
            <a:pPr>
              <a:lnSpc>
                <a:spcPts val="1425"/>
              </a:lnSpc>
            </a:pPr>
            <a:endParaRPr lang="en-US" sz="1600" b="0" dirty="0">
              <a:solidFill>
                <a:srgbClr val="002060"/>
              </a:solidFill>
              <a:effectLst/>
              <a:latin typeface="Trebuchet MS" panose="020B0603020202020204" pitchFamily="34" charset="0"/>
            </a:endParaRPr>
          </a:p>
          <a:p>
            <a:pPr>
              <a:lnSpc>
                <a:spcPts val="1425"/>
              </a:lnSpc>
            </a:pPr>
            <a:endParaRPr lang="en-US" sz="1600" b="0" dirty="0">
              <a:solidFill>
                <a:srgbClr val="002060"/>
              </a:solidFill>
              <a:effectLst/>
              <a:latin typeface="Trebuchet MS" panose="020B0603020202020204" pitchFamily="34" charset="0"/>
            </a:endParaRPr>
          </a:p>
        </p:txBody>
      </p:sp>
      <p:pic>
        <p:nvPicPr>
          <p:cNvPr id="167" name="Google Shape;167;p3">
            <a:extLst>
              <a:ext uri="{FF2B5EF4-FFF2-40B4-BE49-F238E27FC236}">
                <a16:creationId xmlns:a16="http://schemas.microsoft.com/office/drawing/2014/main" id="{0DA3D2BF-2BA8-30B3-7D36-282D5125843F}"/>
              </a:ext>
            </a:extLst>
          </p:cNvPr>
          <p:cNvPicPr preferRelativeResize="0"/>
          <p:nvPr/>
        </p:nvPicPr>
        <p:blipFill rotWithShape="1">
          <a:blip r:embed="rId3">
            <a:alphaModFix/>
          </a:blip>
          <a:srcRect/>
          <a:stretch/>
        </p:blipFill>
        <p:spPr>
          <a:xfrm>
            <a:off x="353078" y="5944021"/>
            <a:ext cx="11302964" cy="944962"/>
          </a:xfrm>
          <a:prstGeom prst="rect">
            <a:avLst/>
          </a:prstGeom>
          <a:noFill/>
          <a:ln>
            <a:noFill/>
          </a:ln>
        </p:spPr>
      </p:pic>
      <p:pic>
        <p:nvPicPr>
          <p:cNvPr id="3" name="Picture 2">
            <a:extLst>
              <a:ext uri="{FF2B5EF4-FFF2-40B4-BE49-F238E27FC236}">
                <a16:creationId xmlns:a16="http://schemas.microsoft.com/office/drawing/2014/main" id="{1DD95672-B32C-2C6D-48D2-28D2D4E370D6}"/>
              </a:ext>
            </a:extLst>
          </p:cNvPr>
          <p:cNvPicPr>
            <a:picLocks noChangeAspect="1"/>
          </p:cNvPicPr>
          <p:nvPr/>
        </p:nvPicPr>
        <p:blipFill>
          <a:blip r:embed="rId4"/>
          <a:stretch>
            <a:fillRect/>
          </a:stretch>
        </p:blipFill>
        <p:spPr>
          <a:xfrm>
            <a:off x="4817635" y="1502292"/>
            <a:ext cx="7108372" cy="4557204"/>
          </a:xfrm>
          <a:prstGeom prst="rect">
            <a:avLst/>
          </a:prstGeom>
        </p:spPr>
      </p:pic>
    </p:spTree>
    <p:extLst>
      <p:ext uri="{BB962C8B-B14F-4D97-AF65-F5344CB8AC3E}">
        <p14:creationId xmlns:p14="http://schemas.microsoft.com/office/powerpoint/2010/main" val="2535790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1D6C14AB-D2DE-6473-BB3D-F799C29BF4A5}"/>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7A07F6F6-3E00-7947-1477-2AA33E92E154}"/>
              </a:ext>
            </a:extLst>
          </p:cNvPr>
          <p:cNvSpPr txBox="1">
            <a:spLocks noGrp="1"/>
          </p:cNvSpPr>
          <p:nvPr>
            <p:ph type="title"/>
          </p:nvPr>
        </p:nvSpPr>
        <p:spPr>
          <a:xfrm>
            <a:off x="677334" y="609600"/>
            <a:ext cx="8596668" cy="703368"/>
          </a:xfrm>
          <a:prstGeom prst="rect">
            <a:avLst/>
          </a:prstGeom>
          <a:noFill/>
          <a:ln>
            <a:noFill/>
          </a:ln>
        </p:spPr>
        <p:txBody>
          <a:bodyPr spcFirstLastPara="1" wrap="square" lIns="91425" tIns="45700" rIns="91425" bIns="45700" anchor="t" anchorCtr="0">
            <a:noAutofit/>
          </a:bodyPr>
          <a:lstStyle/>
          <a:p>
            <a:pPr algn="ctr"/>
            <a:r>
              <a:rPr lang="en-US" sz="4000" b="1" dirty="0">
                <a:solidFill>
                  <a:srgbClr val="92D050"/>
                </a:solidFill>
                <a:effectLst/>
                <a:latin typeface="Trebuchet MS" panose="020B0603020202020204" pitchFamily="34" charset="0"/>
              </a:rPr>
              <a:t>Changes Made - 3</a:t>
            </a:r>
            <a:br>
              <a:rPr lang="en-IN" sz="4000" b="1" dirty="0">
                <a:solidFill>
                  <a:srgbClr val="92D050"/>
                </a:solidFill>
                <a:effectLst/>
                <a:latin typeface="Trebuchet MS" panose="020B0603020202020204" pitchFamily="34" charset="0"/>
              </a:rPr>
            </a:br>
            <a:endParaRPr sz="4000" b="1" dirty="0"/>
          </a:p>
        </p:txBody>
      </p:sp>
      <p:sp>
        <p:nvSpPr>
          <p:cNvPr id="4" name="Text Placeholder 3">
            <a:extLst>
              <a:ext uri="{FF2B5EF4-FFF2-40B4-BE49-F238E27FC236}">
                <a16:creationId xmlns:a16="http://schemas.microsoft.com/office/drawing/2014/main" id="{A223CD14-DB92-DEE3-5BC3-7EF0C873D0A1}"/>
              </a:ext>
            </a:extLst>
          </p:cNvPr>
          <p:cNvSpPr>
            <a:spLocks noGrp="1"/>
          </p:cNvSpPr>
          <p:nvPr>
            <p:ph type="body" idx="1"/>
          </p:nvPr>
        </p:nvSpPr>
        <p:spPr>
          <a:xfrm>
            <a:off x="353079" y="1688108"/>
            <a:ext cx="4284235" cy="3880773"/>
          </a:xfrm>
        </p:spPr>
        <p:txBody>
          <a:bodyPr>
            <a:normAutofit/>
          </a:bodyPr>
          <a:lstStyle/>
          <a:p>
            <a:pPr>
              <a:lnSpc>
                <a:spcPts val="1425"/>
              </a:lnSpc>
              <a:buFont typeface="Wingdings" panose="05000000000000000000" pitchFamily="2" charset="2"/>
              <a:buChar char="Ø"/>
            </a:pPr>
            <a:r>
              <a:rPr lang="en-US" sz="1600" b="0" dirty="0">
                <a:solidFill>
                  <a:srgbClr val="002060"/>
                </a:solidFill>
                <a:effectLst/>
                <a:latin typeface="Trebuchet MS" panose="020B0603020202020204" pitchFamily="34" charset="0"/>
              </a:rPr>
              <a:t>Code Modifications:</a:t>
            </a:r>
          </a:p>
          <a:p>
            <a:pPr marL="137160" indent="0">
              <a:lnSpc>
                <a:spcPts val="1425"/>
              </a:lnSpc>
              <a:buNone/>
            </a:pPr>
            <a:endParaRPr lang="en-US" sz="1600" b="0" dirty="0">
              <a:solidFill>
                <a:srgbClr val="002060"/>
              </a:solidFill>
              <a:effectLst/>
              <a:highlight>
                <a:srgbClr val="C0C0C0"/>
              </a:highlight>
              <a:latin typeface="Trebuchet MS" panose="020B0603020202020204" pitchFamily="34" charset="0"/>
            </a:endParaRPr>
          </a:p>
          <a:p>
            <a:pPr marL="137160" indent="0">
              <a:lnSpc>
                <a:spcPts val="1425"/>
              </a:lnSpc>
              <a:buNone/>
            </a:pPr>
            <a:r>
              <a:rPr lang="en-US" sz="1600" b="0" dirty="0">
                <a:solidFill>
                  <a:srgbClr val="002060"/>
                </a:solidFill>
                <a:effectLst/>
                <a:highlight>
                  <a:srgbClr val="C0C0C0"/>
                </a:highlight>
                <a:latin typeface="Trebuchet MS" panose="020B0603020202020204" pitchFamily="34" charset="0"/>
              </a:rPr>
              <a:t>openai_api.py</a:t>
            </a:r>
          </a:p>
          <a:p>
            <a:pPr>
              <a:lnSpc>
                <a:spcPts val="1425"/>
              </a:lnSpc>
              <a:buFont typeface="Wingdings" panose="05000000000000000000" pitchFamily="2" charset="2"/>
              <a:buChar char="q"/>
            </a:pPr>
            <a:r>
              <a:rPr lang="en-US" sz="1600" b="0" dirty="0">
                <a:solidFill>
                  <a:srgbClr val="002060"/>
                </a:solidFill>
                <a:effectLst/>
                <a:latin typeface="Trebuchet MS" panose="020B0603020202020204" pitchFamily="34" charset="0"/>
              </a:rPr>
              <a:t>Integrated function calling logic to parse user input and extract preferences for more accurate recommendations.</a:t>
            </a:r>
          </a:p>
          <a:p>
            <a:pPr>
              <a:lnSpc>
                <a:spcPts val="1425"/>
              </a:lnSpc>
              <a:buFont typeface="Wingdings" panose="05000000000000000000" pitchFamily="2" charset="2"/>
              <a:buChar char="q"/>
            </a:pPr>
            <a:r>
              <a:rPr lang="en-US" sz="1600" b="0" dirty="0">
                <a:solidFill>
                  <a:srgbClr val="002060"/>
                </a:solidFill>
                <a:effectLst/>
                <a:latin typeface="Trebuchet MS" panose="020B0603020202020204" pitchFamily="34" charset="0"/>
              </a:rPr>
              <a:t>Retried API calls for better stability during execution.</a:t>
            </a:r>
          </a:p>
          <a:p>
            <a:pPr>
              <a:lnSpc>
                <a:spcPts val="1425"/>
              </a:lnSpc>
              <a:buFont typeface="Wingdings" panose="05000000000000000000" pitchFamily="2" charset="2"/>
              <a:buChar char="q"/>
            </a:pPr>
            <a:r>
              <a:rPr lang="en-US" sz="1600" b="0" dirty="0" err="1">
                <a:solidFill>
                  <a:srgbClr val="002060"/>
                </a:solidFill>
                <a:effectLst/>
                <a:highlight>
                  <a:srgbClr val="C0C0C0"/>
                </a:highlight>
                <a:latin typeface="Trebuchet MS" panose="020B0603020202020204" pitchFamily="34" charset="0"/>
              </a:rPr>
              <a:t>get_chat_completions_tool</a:t>
            </a:r>
            <a:r>
              <a:rPr lang="en-US" sz="1600" b="0" dirty="0">
                <a:solidFill>
                  <a:srgbClr val="6796E6"/>
                </a:solidFill>
                <a:effectLst/>
                <a:latin typeface="Consolas" panose="020B0609020204030204" pitchFamily="49" charset="0"/>
              </a:rPr>
              <a:t> </a:t>
            </a:r>
            <a:r>
              <a:rPr lang="en-US" sz="1600" dirty="0">
                <a:solidFill>
                  <a:srgbClr val="002060"/>
                </a:solidFill>
                <a:latin typeface="Trebuchet MS" panose="020B0603020202020204" pitchFamily="34" charset="0"/>
              </a:rPr>
              <a:t>introduced to utilize the Function Calling API for better handling of user inputs.</a:t>
            </a:r>
          </a:p>
          <a:p>
            <a:pPr>
              <a:lnSpc>
                <a:spcPts val="1425"/>
              </a:lnSpc>
            </a:pPr>
            <a:endParaRPr lang="en-US" sz="1600" b="0" dirty="0">
              <a:solidFill>
                <a:srgbClr val="002060"/>
              </a:solidFill>
              <a:effectLst/>
              <a:latin typeface="Trebuchet MS" panose="020B0603020202020204" pitchFamily="34" charset="0"/>
            </a:endParaRPr>
          </a:p>
        </p:txBody>
      </p:sp>
      <p:pic>
        <p:nvPicPr>
          <p:cNvPr id="167" name="Google Shape;167;p3">
            <a:extLst>
              <a:ext uri="{FF2B5EF4-FFF2-40B4-BE49-F238E27FC236}">
                <a16:creationId xmlns:a16="http://schemas.microsoft.com/office/drawing/2014/main" id="{4BA7F4FF-7341-C5DA-9F56-FFB04997C743}"/>
              </a:ext>
            </a:extLst>
          </p:cNvPr>
          <p:cNvPicPr preferRelativeResize="0"/>
          <p:nvPr/>
        </p:nvPicPr>
        <p:blipFill rotWithShape="1">
          <a:blip r:embed="rId3">
            <a:alphaModFix/>
          </a:blip>
          <a:srcRect/>
          <a:stretch/>
        </p:blipFill>
        <p:spPr>
          <a:xfrm>
            <a:off x="353078" y="5944021"/>
            <a:ext cx="11302964" cy="944962"/>
          </a:xfrm>
          <a:prstGeom prst="rect">
            <a:avLst/>
          </a:prstGeom>
          <a:noFill/>
          <a:ln>
            <a:noFill/>
          </a:ln>
        </p:spPr>
      </p:pic>
      <p:pic>
        <p:nvPicPr>
          <p:cNvPr id="2" name="Picture 1">
            <a:extLst>
              <a:ext uri="{FF2B5EF4-FFF2-40B4-BE49-F238E27FC236}">
                <a16:creationId xmlns:a16="http://schemas.microsoft.com/office/drawing/2014/main" id="{AE6BBBC9-156D-12C1-B46F-0BD8A98430D4}"/>
              </a:ext>
            </a:extLst>
          </p:cNvPr>
          <p:cNvPicPr>
            <a:picLocks noChangeAspect="1"/>
          </p:cNvPicPr>
          <p:nvPr/>
        </p:nvPicPr>
        <p:blipFill>
          <a:blip r:embed="rId4"/>
          <a:stretch>
            <a:fillRect/>
          </a:stretch>
        </p:blipFill>
        <p:spPr>
          <a:xfrm>
            <a:off x="4882245" y="1471065"/>
            <a:ext cx="5540722" cy="4472956"/>
          </a:xfrm>
          <a:prstGeom prst="rect">
            <a:avLst/>
          </a:prstGeom>
        </p:spPr>
      </p:pic>
    </p:spTree>
    <p:extLst>
      <p:ext uri="{BB962C8B-B14F-4D97-AF65-F5344CB8AC3E}">
        <p14:creationId xmlns:p14="http://schemas.microsoft.com/office/powerpoint/2010/main" val="97527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F2C7541B-3518-DF6A-23C2-A890026FD7F6}"/>
            </a:ext>
          </a:extLst>
        </p:cNvPr>
        <p:cNvGrpSpPr/>
        <p:nvPr/>
      </p:nvGrpSpPr>
      <p:grpSpPr>
        <a:xfrm>
          <a:off x="0" y="0"/>
          <a:ext cx="0" cy="0"/>
          <a:chOff x="0" y="0"/>
          <a:chExt cx="0" cy="0"/>
        </a:xfrm>
      </p:grpSpPr>
      <p:sp>
        <p:nvSpPr>
          <p:cNvPr id="162" name="Google Shape;162;p3">
            <a:extLst>
              <a:ext uri="{FF2B5EF4-FFF2-40B4-BE49-F238E27FC236}">
                <a16:creationId xmlns:a16="http://schemas.microsoft.com/office/drawing/2014/main" id="{E8F7BE84-E030-A914-6122-96C001928C30}"/>
              </a:ext>
            </a:extLst>
          </p:cNvPr>
          <p:cNvSpPr txBox="1">
            <a:spLocks noGrp="1"/>
          </p:cNvSpPr>
          <p:nvPr>
            <p:ph type="title"/>
          </p:nvPr>
        </p:nvSpPr>
        <p:spPr>
          <a:xfrm>
            <a:off x="677334" y="609600"/>
            <a:ext cx="8596668" cy="696895"/>
          </a:xfrm>
          <a:prstGeom prst="rect">
            <a:avLst/>
          </a:prstGeom>
          <a:noFill/>
          <a:ln>
            <a:noFill/>
          </a:ln>
        </p:spPr>
        <p:txBody>
          <a:bodyPr spcFirstLastPara="1" wrap="square" lIns="91425" tIns="45700" rIns="91425" bIns="45700" anchor="t" anchorCtr="0">
            <a:noAutofit/>
          </a:bodyPr>
          <a:lstStyle/>
          <a:p>
            <a:pPr algn="ctr"/>
            <a:r>
              <a:rPr lang="en-US" sz="4000" b="1" dirty="0">
                <a:solidFill>
                  <a:srgbClr val="92D050"/>
                </a:solidFill>
                <a:effectLst/>
                <a:latin typeface="Trebuchet MS" panose="020B0603020202020204" pitchFamily="34" charset="0"/>
              </a:rPr>
              <a:t>Changes Made - 4</a:t>
            </a:r>
            <a:br>
              <a:rPr lang="en-IN" sz="4000" b="1" dirty="0">
                <a:solidFill>
                  <a:srgbClr val="92D050"/>
                </a:solidFill>
                <a:effectLst/>
                <a:latin typeface="Trebuchet MS" panose="020B0603020202020204" pitchFamily="34" charset="0"/>
              </a:rPr>
            </a:br>
            <a:endParaRPr sz="4000" b="1" dirty="0"/>
          </a:p>
        </p:txBody>
      </p:sp>
      <p:sp>
        <p:nvSpPr>
          <p:cNvPr id="4" name="Text Placeholder 3">
            <a:extLst>
              <a:ext uri="{FF2B5EF4-FFF2-40B4-BE49-F238E27FC236}">
                <a16:creationId xmlns:a16="http://schemas.microsoft.com/office/drawing/2014/main" id="{A2C973BA-E535-5767-327E-DD2138A33424}"/>
              </a:ext>
            </a:extLst>
          </p:cNvPr>
          <p:cNvSpPr>
            <a:spLocks noGrp="1"/>
          </p:cNvSpPr>
          <p:nvPr>
            <p:ph type="body" idx="1"/>
          </p:nvPr>
        </p:nvSpPr>
        <p:spPr>
          <a:xfrm>
            <a:off x="353078" y="1670732"/>
            <a:ext cx="5157409" cy="3880773"/>
          </a:xfrm>
        </p:spPr>
        <p:txBody>
          <a:bodyPr>
            <a:normAutofit/>
          </a:bodyPr>
          <a:lstStyle/>
          <a:p>
            <a:pPr>
              <a:lnSpc>
                <a:spcPts val="1425"/>
              </a:lnSpc>
              <a:buFont typeface="Wingdings" panose="05000000000000000000" pitchFamily="2" charset="2"/>
              <a:buChar char="Ø"/>
            </a:pPr>
            <a:r>
              <a:rPr lang="en-US" sz="1600" b="0" dirty="0">
                <a:solidFill>
                  <a:srgbClr val="002060"/>
                </a:solidFill>
                <a:effectLst/>
                <a:latin typeface="Trebuchet MS" panose="020B0603020202020204" pitchFamily="34" charset="0"/>
              </a:rPr>
              <a:t>Code Modifications:</a:t>
            </a:r>
          </a:p>
          <a:p>
            <a:pPr marL="137160" indent="0">
              <a:lnSpc>
                <a:spcPts val="1425"/>
              </a:lnSpc>
              <a:buNone/>
            </a:pPr>
            <a:endParaRPr lang="en-US" sz="1600" b="1" dirty="0">
              <a:solidFill>
                <a:srgbClr val="002060"/>
              </a:solidFill>
              <a:effectLst/>
              <a:highlight>
                <a:srgbClr val="FFFF00"/>
              </a:highlight>
              <a:latin typeface="Trebuchet MS" panose="020B0603020202020204" pitchFamily="34" charset="0"/>
            </a:endParaRPr>
          </a:p>
          <a:p>
            <a:pPr marL="137160" indent="0">
              <a:lnSpc>
                <a:spcPts val="1425"/>
              </a:lnSpc>
              <a:buNone/>
            </a:pPr>
            <a:r>
              <a:rPr lang="en-US" sz="1600" b="1" dirty="0">
                <a:solidFill>
                  <a:srgbClr val="002060"/>
                </a:solidFill>
                <a:effectLst/>
                <a:highlight>
                  <a:srgbClr val="C0C0C0"/>
                </a:highlight>
                <a:latin typeface="Trebuchet MS" panose="020B0603020202020204" pitchFamily="34" charset="0"/>
              </a:rPr>
              <a:t>dialogue.py:</a:t>
            </a:r>
          </a:p>
          <a:p>
            <a:pPr>
              <a:lnSpc>
                <a:spcPts val="1425"/>
              </a:lnSpc>
              <a:buFont typeface="Wingdings" panose="05000000000000000000" pitchFamily="2" charset="2"/>
              <a:buChar char="q"/>
            </a:pPr>
            <a:r>
              <a:rPr lang="en-US" sz="1600" b="0" dirty="0">
                <a:solidFill>
                  <a:srgbClr val="002060"/>
                </a:solidFill>
                <a:effectLst/>
                <a:latin typeface="Trebuchet MS" panose="020B0603020202020204" pitchFamily="34" charset="0"/>
              </a:rPr>
              <a:t>Enhanced the conversation flow to incorporate function calls, ensuring real-time user preferences extraction and feedback.</a:t>
            </a:r>
          </a:p>
          <a:p>
            <a:pPr>
              <a:lnSpc>
                <a:spcPts val="1425"/>
              </a:lnSpc>
              <a:buFont typeface="Wingdings" panose="05000000000000000000" pitchFamily="2" charset="2"/>
              <a:buChar char="q"/>
            </a:pPr>
            <a:endParaRPr lang="en-US" sz="1600" dirty="0">
              <a:solidFill>
                <a:srgbClr val="002060"/>
              </a:solidFill>
              <a:latin typeface="Trebuchet MS" panose="020B0603020202020204" pitchFamily="34" charset="0"/>
            </a:endParaRPr>
          </a:p>
          <a:p>
            <a:pPr>
              <a:lnSpc>
                <a:spcPts val="1425"/>
              </a:lnSpc>
              <a:buFont typeface="Wingdings" panose="05000000000000000000" pitchFamily="2" charset="2"/>
              <a:buChar char="q"/>
            </a:pPr>
            <a:endParaRPr lang="en-US" sz="1600" b="0" dirty="0">
              <a:solidFill>
                <a:srgbClr val="002060"/>
              </a:solidFill>
              <a:effectLst/>
              <a:latin typeface="Trebuchet MS" panose="020B0603020202020204" pitchFamily="34" charset="0"/>
            </a:endParaRPr>
          </a:p>
          <a:p>
            <a:pPr marL="137160" indent="0">
              <a:lnSpc>
                <a:spcPts val="1425"/>
              </a:lnSpc>
              <a:buNone/>
            </a:pPr>
            <a:r>
              <a:rPr lang="en-US" sz="1600" b="1" dirty="0">
                <a:solidFill>
                  <a:srgbClr val="002060"/>
                </a:solidFill>
                <a:effectLst/>
                <a:highlight>
                  <a:srgbClr val="C0C0C0"/>
                </a:highlight>
                <a:latin typeface="Trebuchet MS" panose="020B0603020202020204" pitchFamily="34" charset="0"/>
              </a:rPr>
              <a:t>app.py:</a:t>
            </a:r>
          </a:p>
          <a:p>
            <a:pPr>
              <a:lnSpc>
                <a:spcPts val="1425"/>
              </a:lnSpc>
              <a:buFont typeface="Wingdings" panose="05000000000000000000" pitchFamily="2" charset="2"/>
              <a:buChar char="q"/>
            </a:pPr>
            <a:r>
              <a:rPr lang="en-US" sz="1600" b="0" dirty="0">
                <a:solidFill>
                  <a:srgbClr val="002060"/>
                </a:solidFill>
                <a:effectLst/>
                <a:latin typeface="Trebuchet MS" panose="020B0603020202020204" pitchFamily="34" charset="0"/>
              </a:rPr>
              <a:t>Introduced new API endpoints and integrated the function calling feature into the existing Flask application.</a:t>
            </a:r>
          </a:p>
          <a:p>
            <a:pPr>
              <a:lnSpc>
                <a:spcPts val="1425"/>
              </a:lnSpc>
              <a:buFont typeface="Wingdings" panose="05000000000000000000" pitchFamily="2" charset="2"/>
              <a:buChar char="q"/>
            </a:pPr>
            <a:r>
              <a:rPr lang="en-US" sz="1600" b="0" dirty="0">
                <a:solidFill>
                  <a:srgbClr val="002060"/>
                </a:solidFill>
                <a:effectLst/>
                <a:latin typeface="Trebuchet MS" panose="020B0603020202020204" pitchFamily="34" charset="0"/>
              </a:rPr>
              <a:t>Handled session management for persistent user interactions, including recommendations.</a:t>
            </a:r>
            <a:endParaRPr lang="en-US" sz="1600" dirty="0">
              <a:solidFill>
                <a:srgbClr val="002060"/>
              </a:solidFill>
              <a:latin typeface="Trebuchet MS" panose="020B0603020202020204" pitchFamily="34" charset="0"/>
            </a:endParaRPr>
          </a:p>
        </p:txBody>
      </p:sp>
      <p:pic>
        <p:nvPicPr>
          <p:cNvPr id="167" name="Google Shape;167;p3">
            <a:extLst>
              <a:ext uri="{FF2B5EF4-FFF2-40B4-BE49-F238E27FC236}">
                <a16:creationId xmlns:a16="http://schemas.microsoft.com/office/drawing/2014/main" id="{27C1A9A3-93E2-416F-778D-6AB5740B30DD}"/>
              </a:ext>
            </a:extLst>
          </p:cNvPr>
          <p:cNvPicPr preferRelativeResize="0"/>
          <p:nvPr/>
        </p:nvPicPr>
        <p:blipFill rotWithShape="1">
          <a:blip r:embed="rId3">
            <a:alphaModFix/>
          </a:blip>
          <a:srcRect/>
          <a:stretch/>
        </p:blipFill>
        <p:spPr>
          <a:xfrm>
            <a:off x="353078" y="5944021"/>
            <a:ext cx="11302964" cy="944962"/>
          </a:xfrm>
          <a:prstGeom prst="rect">
            <a:avLst/>
          </a:prstGeom>
          <a:noFill/>
          <a:ln>
            <a:noFill/>
          </a:ln>
        </p:spPr>
      </p:pic>
      <p:pic>
        <p:nvPicPr>
          <p:cNvPr id="3" name="Picture 2">
            <a:extLst>
              <a:ext uri="{FF2B5EF4-FFF2-40B4-BE49-F238E27FC236}">
                <a16:creationId xmlns:a16="http://schemas.microsoft.com/office/drawing/2014/main" id="{C7066229-E8A6-6654-C75A-4236BE68EAFF}"/>
              </a:ext>
            </a:extLst>
          </p:cNvPr>
          <p:cNvPicPr>
            <a:picLocks noChangeAspect="1"/>
          </p:cNvPicPr>
          <p:nvPr/>
        </p:nvPicPr>
        <p:blipFill>
          <a:blip r:embed="rId4"/>
          <a:stretch>
            <a:fillRect/>
          </a:stretch>
        </p:blipFill>
        <p:spPr>
          <a:xfrm>
            <a:off x="5510486" y="1670732"/>
            <a:ext cx="6442027" cy="4365636"/>
          </a:xfrm>
          <a:prstGeom prst="rect">
            <a:avLst/>
          </a:prstGeom>
        </p:spPr>
      </p:pic>
    </p:spTree>
    <p:extLst>
      <p:ext uri="{BB962C8B-B14F-4D97-AF65-F5344CB8AC3E}">
        <p14:creationId xmlns:p14="http://schemas.microsoft.com/office/powerpoint/2010/main" val="534906520"/>
      </p:ext>
    </p:extLst>
  </p:cSld>
  <p:clrMapOvr>
    <a:masterClrMapping/>
  </p:clrMapOvr>
</p:sld>
</file>

<file path=ppt/theme/theme1.xml><?xml version="1.0" encoding="utf-8"?>
<a:theme xmlns:a="http://schemas.openxmlformats.org/drawingml/2006/main" name="Facet">
  <a:themeElements>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Green Yellow">
    <a:dk1>
      <a:srgbClr val="000000"/>
    </a:dk1>
    <a:lt1>
      <a:srgbClr val="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docProps/app.xml><?xml version="1.0" encoding="utf-8"?>
<Properties xmlns="http://schemas.openxmlformats.org/officeDocument/2006/extended-properties" xmlns:vt="http://schemas.openxmlformats.org/officeDocument/2006/docPropsVTypes">
  <Template/>
  <TotalTime>259</TotalTime>
  <Words>1193</Words>
  <Application>Microsoft Office PowerPoint</Application>
  <PresentationFormat>Widescreen</PresentationFormat>
  <Paragraphs>119</Paragraphs>
  <Slides>15</Slides>
  <Notes>15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Algerian</vt:lpstr>
      <vt:lpstr>Arial</vt:lpstr>
      <vt:lpstr>Calibri</vt:lpstr>
      <vt:lpstr>Consolas</vt:lpstr>
      <vt:lpstr>Noto Sans Symbols</vt:lpstr>
      <vt:lpstr>Trebuchet MS</vt:lpstr>
      <vt:lpstr>Wingdings</vt:lpstr>
      <vt:lpstr>Facet</vt:lpstr>
      <vt:lpstr>Laptop Shop ASSISTANT AI_2.0   Subtitle : - Integration OF OPEN AI  FUCTION OR TOOL CALLING </vt:lpstr>
      <vt:lpstr>Table of Contents</vt:lpstr>
      <vt:lpstr>Introduction </vt:lpstr>
      <vt:lpstr>Problem Statement</vt:lpstr>
      <vt:lpstr>Approach </vt:lpstr>
      <vt:lpstr>Changes Made - 1 </vt:lpstr>
      <vt:lpstr>Changes Made - 2 </vt:lpstr>
      <vt:lpstr>Changes Made - 3 </vt:lpstr>
      <vt:lpstr>Changes Made - 4 </vt:lpstr>
      <vt:lpstr>API Endpoints</vt:lpstr>
      <vt:lpstr>Demonstration</vt:lpstr>
      <vt:lpstr>Conclusions</vt:lpstr>
      <vt:lpstr>Glossary</vt:lpstr>
      <vt:lpstr>Acknowledgements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Arnab Bera</dc:creator>
  <cp:lastModifiedBy>Arnab Bera</cp:lastModifiedBy>
  <cp:revision>108</cp:revision>
  <cp:lastPrinted>2025-01-25T14:13:00Z</cp:lastPrinted>
  <dcterms:created xsi:type="dcterms:W3CDTF">2024-05-19T04:41:57Z</dcterms:created>
  <dcterms:modified xsi:type="dcterms:W3CDTF">2025-01-25T17:27:03Z</dcterms:modified>
</cp:coreProperties>
</file>